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21"/>
  </p:notesMasterIdLst>
  <p:handoutMasterIdLst>
    <p:handoutMasterId r:id="rId22"/>
  </p:handoutMasterIdLst>
  <p:sldIdLst>
    <p:sldId id="4636" r:id="rId3"/>
    <p:sldId id="4728" r:id="rId4"/>
    <p:sldId id="4732" r:id="rId5"/>
    <p:sldId id="4733" r:id="rId6"/>
    <p:sldId id="4735" r:id="rId7"/>
    <p:sldId id="4734" r:id="rId8"/>
    <p:sldId id="4736" r:id="rId9"/>
    <p:sldId id="4737" r:id="rId10"/>
    <p:sldId id="4738" r:id="rId11"/>
    <p:sldId id="4714" r:id="rId12"/>
    <p:sldId id="4698" r:id="rId13"/>
    <p:sldId id="4726" r:id="rId14"/>
    <p:sldId id="4725" r:id="rId15"/>
    <p:sldId id="4739" r:id="rId16"/>
    <p:sldId id="4741" r:id="rId17"/>
    <p:sldId id="4740" r:id="rId18"/>
    <p:sldId id="4742" r:id="rId19"/>
    <p:sldId id="462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09905" indent="-145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21080" indent="-2933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33525" indent="-441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45335" indent="-589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81991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18440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548255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91211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">
          <p15:clr>
            <a:srgbClr val="A4A3A4"/>
          </p15:clr>
        </p15:guide>
        <p15:guide id="2" orient="horz" pos="3900">
          <p15:clr>
            <a:srgbClr val="A4A3A4"/>
          </p15:clr>
        </p15:guide>
        <p15:guide id="3" pos="4044">
          <p15:clr>
            <a:srgbClr val="A4A3A4"/>
          </p15:clr>
        </p15:guide>
        <p15:guide id="4" pos="546">
          <p15:clr>
            <a:srgbClr val="A4A3A4"/>
          </p15:clr>
        </p15:guide>
        <p15:guide id="5" pos="7524">
          <p15:clr>
            <a:srgbClr val="A4A3A4"/>
          </p15:clr>
        </p15:guide>
        <p15:guide id="6" pos="6898">
          <p15:clr>
            <a:srgbClr val="A4A3A4"/>
          </p15:clr>
        </p15:guide>
        <p15:guide id="7" orient="horz" pos="273">
          <p15:clr>
            <a:srgbClr val="A4A3A4"/>
          </p15:clr>
        </p15:guide>
        <p15:guide id="8" orient="horz" pos="3639">
          <p15:clr>
            <a:srgbClr val="A4A3A4"/>
          </p15:clr>
        </p15:guide>
        <p15:guide id="9" pos="2873">
          <p15:clr>
            <a:srgbClr val="A4A3A4"/>
          </p15:clr>
        </p15:guide>
        <p15:guide id="10" pos="394">
          <p15:clr>
            <a:srgbClr val="A4A3A4"/>
          </p15:clr>
        </p15:guide>
        <p15:guide id="11" pos="5355">
          <p15:clr>
            <a:srgbClr val="A4A3A4"/>
          </p15:clr>
        </p15:guide>
        <p15:guide id="12" pos="4866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orient="horz" pos="2260" userDrawn="1">
          <p15:clr>
            <a:srgbClr val="A4A3A4"/>
          </p15:clr>
        </p15:guide>
        <p15:guide id="16" pos="29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0000"/>
    <a:srgbClr val="F2F2F2"/>
    <a:srgbClr val="00B050"/>
    <a:srgbClr val="EE7012"/>
    <a:srgbClr val="8064A2"/>
    <a:srgbClr val="4F80BD"/>
    <a:srgbClr val="2D61B7"/>
    <a:srgbClr val="003B9B"/>
    <a:srgbClr val="000000"/>
    <a:srgbClr val="5959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8628" autoAdjust="0"/>
  </p:normalViewPr>
  <p:slideViewPr>
    <p:cSldViewPr>
      <p:cViewPr>
        <p:scale>
          <a:sx n="77" d="100"/>
          <a:sy n="77" d="100"/>
        </p:scale>
        <p:origin x="-1128" y="-36"/>
      </p:cViewPr>
      <p:guideLst>
        <p:guide orient="horz" pos="288"/>
        <p:guide orient="horz" pos="3900"/>
        <p:guide orient="horz" pos="273"/>
        <p:guide orient="horz" pos="3639"/>
        <p:guide orient="horz" pos="2160"/>
        <p:guide orient="horz" pos="2260"/>
        <p:guide pos="4044"/>
        <p:guide pos="546"/>
        <p:guide pos="7524"/>
        <p:guide pos="6898"/>
        <p:guide pos="2873"/>
        <p:guide pos="394"/>
        <p:guide pos="5355"/>
        <p:guide pos="4866"/>
        <p:guide pos="2880"/>
        <p:guide pos="298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66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283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26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2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7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09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47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9910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3765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7620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1475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3DAD-0856-E642-A2E3-33DE1691B5A4}" type="datetime1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20" y="0"/>
            <a:ext cx="3436144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6" y="0"/>
            <a:ext cx="319563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2" y="3429000"/>
            <a:ext cx="251221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72805" tIns="36403" rIns="72805" bIns="36403"/>
          <a:lstStyle>
            <a:lvl1pPr marL="0" indent="0" algn="ctr">
              <a:buNone/>
              <a:defRPr/>
            </a:lvl1pPr>
            <a:lvl2pPr marL="383540" indent="0" algn="ctr">
              <a:buNone/>
              <a:defRPr/>
            </a:lvl2pPr>
            <a:lvl3pPr marL="767715" indent="0" algn="ctr">
              <a:buNone/>
              <a:defRPr/>
            </a:lvl3pPr>
            <a:lvl4pPr marL="1151890" indent="0" algn="ctr">
              <a:buNone/>
              <a:defRPr/>
            </a:lvl4pPr>
            <a:lvl5pPr marL="1535430" indent="0" algn="ctr">
              <a:buNone/>
              <a:defRPr/>
            </a:lvl5pPr>
            <a:lvl6pPr marL="1919605" indent="0" algn="ctr">
              <a:buNone/>
              <a:defRPr/>
            </a:lvl6pPr>
            <a:lvl7pPr marL="2303780" indent="0" algn="ctr">
              <a:buNone/>
              <a:defRPr/>
            </a:lvl7pPr>
            <a:lvl8pPr marL="2687320" indent="0" algn="ctr">
              <a:buNone/>
              <a:defRPr/>
            </a:lvl8pPr>
            <a:lvl9pPr marL="307149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178D-F019-3B47-BB96-538641ED062A}" type="datetime1">
              <a:rPr lang="zh-CN" altLang="en-US" smtClean="0"/>
              <a:pPr>
                <a:defRPr/>
              </a:pPr>
              <a:t>2020/2/18</a:t>
            </a:fld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C77-0B0B-1E4C-BB34-B6A60AB82F26}" type="datetime1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lIns="72805" tIns="36403" rIns="72805" bIns="36403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728345" eaLnBrk="0" hangingPunct="0">
              <a:defRPr/>
            </a:lvl1pPr>
          </a:lstStyle>
          <a:p>
            <a:pPr>
              <a:defRPr/>
            </a:pPr>
            <a:fld id="{7180945D-6DE4-9B47-B5A1-B6C503EA8BA8}" type="datetime1">
              <a:rPr lang="zh-CN" altLang="en-US" sz="140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>
                <a:defRPr/>
              </a:pPr>
              <a:t>2020/2/18</a:t>
            </a:fld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l" defTabSz="728345" eaLnBrk="0" hangingPunct="0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72805" tIns="36403" rIns="72805" bIns="36403"/>
          <a:lstStyle>
            <a:lvl1pPr marL="0" indent="0" algn="ctr">
              <a:buNone/>
              <a:defRPr/>
            </a:lvl1pPr>
            <a:lvl2pPr marL="383540" indent="0" algn="ctr">
              <a:buNone/>
              <a:defRPr/>
            </a:lvl2pPr>
            <a:lvl3pPr marL="767715" indent="0" algn="ctr">
              <a:buNone/>
              <a:defRPr/>
            </a:lvl3pPr>
            <a:lvl4pPr marL="1151890" indent="0" algn="ctr">
              <a:buNone/>
              <a:defRPr/>
            </a:lvl4pPr>
            <a:lvl5pPr marL="1535430" indent="0" algn="ctr">
              <a:buNone/>
              <a:defRPr/>
            </a:lvl5pPr>
            <a:lvl6pPr marL="1919605" indent="0" algn="ctr">
              <a:buNone/>
              <a:defRPr/>
            </a:lvl6pPr>
            <a:lvl7pPr marL="2303780" indent="0" algn="ctr">
              <a:buNone/>
              <a:defRPr/>
            </a:lvl7pPr>
            <a:lvl8pPr marL="2687320" indent="0" algn="ctr">
              <a:buNone/>
              <a:defRPr/>
            </a:lvl8pPr>
            <a:lvl9pPr marL="307149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178D-F019-3B47-BB96-538641ED062A}" type="datetime1">
              <a:rPr lang="zh-CN" altLang="en-US" smtClean="0"/>
              <a:pPr>
                <a:defRPr/>
              </a:pPr>
              <a:t>2020/2/18</a:t>
            </a:fld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C77-0B0B-1E4C-BB34-B6A60AB82F26}" type="datetime1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lIns="72805" tIns="36403" rIns="72805" bIns="36403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728345" eaLnBrk="0" hangingPunct="0">
              <a:defRPr/>
            </a:lvl1pPr>
          </a:lstStyle>
          <a:p>
            <a:pPr>
              <a:defRPr/>
            </a:pPr>
            <a:fld id="{7180945D-6DE4-9B47-B5A1-B6C503EA8BA8}" type="datetime1">
              <a:rPr lang="zh-CN" altLang="en-US" sz="140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>
                <a:defRPr/>
              </a:pPr>
              <a:t>2020/2/18</a:t>
            </a:fld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l" defTabSz="728345" eaLnBrk="0" hangingPunct="0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2" y="1390870"/>
            <a:ext cx="2710543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72805" tIns="36403" rIns="72805" bIns="36403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3DAD-0856-E642-A2E3-33DE1691B5A4}" type="datetime1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D65-2DF2-CA46-B7B8-855692EC97D3}" type="datetime1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9"/>
            <a:ext cx="3086382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52" y="814049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521098"/>
            <a:ext cx="2384326" cy="45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</p:sldLayoutIdLst>
  <p:hf hdr="0" ftr="0" dt="0"/>
  <p:txStyles>
    <p:titleStyle>
      <a:lvl1pPr algn="l" defTabSz="72834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45" indent="-182245" algn="l" defTabSz="728345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8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1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5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3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34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0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9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D65-2DF2-CA46-B7B8-855692EC97D3}" type="datetime1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9"/>
            <a:ext cx="3086382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52" y="814049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521098"/>
            <a:ext cx="2384326" cy="45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ftr="0" dt="0"/>
  <p:txStyles>
    <p:titleStyle>
      <a:lvl1pPr algn="l" defTabSz="72834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45" indent="-182245" algn="l" defTabSz="728345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8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1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5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3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34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0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9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34ADD-B840-4FD8-BE50-B50E8A98FF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1.PPT封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115616" y="177281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蝗虫灾害对国内谷物影响几何</a:t>
            </a:r>
            <a:endParaRPr lang="en-US" altLang="zh-CN" sz="40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3888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格林大华期货    张晓君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0D62AF7-534A-4346-93FC-3EC500DE4E2E}"/>
              </a:ext>
            </a:extLst>
          </p:cNvPr>
          <p:cNvSpPr/>
          <p:nvPr/>
        </p:nvSpPr>
        <p:spPr>
          <a:xfrm>
            <a:off x="360499" y="5733256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投资咨询证：</a:t>
            </a:r>
            <a:r>
              <a:rPr lang="en-US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Z0011864</a:t>
            </a:r>
            <a:endParaRPr lang="zh-CN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联系电话：</a:t>
            </a:r>
            <a:endParaRPr lang="en-US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0371-65617380</a:t>
            </a:r>
            <a:endParaRPr lang="zh-CN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20472" cy="50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6372200" y="5085184"/>
            <a:ext cx="864096" cy="360040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1979712" y="3717032"/>
            <a:ext cx="864096" cy="360040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979712" y="5085184"/>
            <a:ext cx="864096" cy="360040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668344" y="5085184"/>
            <a:ext cx="864096" cy="360040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外部变量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印度秋收作物（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6-11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月）水稻、棉花、玉米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冬季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作物（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次年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月）小麦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按最大折损幅度预估</a:t>
            </a:r>
            <a:endParaRPr lang="en-US" altLang="zh-CN" dirty="0" smtClean="0"/>
          </a:p>
          <a:p>
            <a:r>
              <a:rPr lang="zh-CN" altLang="en-US" dirty="0" smtClean="0"/>
              <a:t>小麦：印度巴基斯坦产量损失叠加库存，需求增加</a:t>
            </a:r>
            <a:r>
              <a:rPr lang="en-US" altLang="zh-CN" dirty="0" smtClean="0"/>
              <a:t>4000</a:t>
            </a:r>
            <a:r>
              <a:rPr lang="zh-CN" altLang="en-US" dirty="0" smtClean="0"/>
              <a:t>万吨，</a:t>
            </a:r>
            <a:r>
              <a:rPr lang="zh-CN" altLang="zh-CN" dirty="0" smtClean="0"/>
              <a:t>全球小麦库存消费比预计将从</a:t>
            </a:r>
            <a:r>
              <a:rPr lang="en-US" altLang="zh-CN" dirty="0" smtClean="0"/>
              <a:t>38%</a:t>
            </a:r>
            <a:r>
              <a:rPr lang="zh-CN" altLang="zh-CN" dirty="0" smtClean="0"/>
              <a:t>降至</a:t>
            </a:r>
            <a:r>
              <a:rPr lang="en-US" altLang="zh-CN" dirty="0" smtClean="0"/>
              <a:t>34%-36%</a:t>
            </a:r>
            <a:r>
              <a:rPr lang="zh-CN" altLang="zh-CN" dirty="0" smtClean="0"/>
              <a:t>，但仍处于高位</a:t>
            </a:r>
            <a:r>
              <a:rPr lang="zh-CN" altLang="zh-CN" dirty="0" smtClean="0"/>
              <a:t>水平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水稻：</a:t>
            </a:r>
            <a:r>
              <a:rPr lang="zh-CN" altLang="zh-CN" dirty="0" smtClean="0"/>
              <a:t>若按照</a:t>
            </a:r>
            <a:r>
              <a:rPr lang="en-US" altLang="zh-CN" dirty="0" smtClean="0"/>
              <a:t>30%</a:t>
            </a:r>
            <a:r>
              <a:rPr lang="zh-CN" altLang="zh-CN" dirty="0" smtClean="0"/>
              <a:t>受损程度估计，将造成印度水稻近</a:t>
            </a:r>
            <a:r>
              <a:rPr lang="en-US" altLang="zh-CN" dirty="0" smtClean="0"/>
              <a:t>1500</a:t>
            </a:r>
            <a:r>
              <a:rPr lang="zh-CN" altLang="zh-CN" dirty="0" smtClean="0"/>
              <a:t>万吨损失</a:t>
            </a:r>
            <a:r>
              <a:rPr lang="zh-CN" altLang="zh-CN" dirty="0" smtClean="0"/>
              <a:t>。</a:t>
            </a:r>
            <a:r>
              <a:rPr lang="zh-CN" altLang="zh-CN" dirty="0" smtClean="0"/>
              <a:t>从全球大米供需平衡表看，印度产量下降致</a:t>
            </a:r>
            <a:r>
              <a:rPr lang="en-US" altLang="zh-CN" dirty="0" smtClean="0"/>
              <a:t>2020</a:t>
            </a:r>
            <a:r>
              <a:rPr lang="zh-CN" altLang="zh-CN" dirty="0" smtClean="0"/>
              <a:t>年全球水稻供需较前期预期略显偏</a:t>
            </a:r>
            <a:r>
              <a:rPr lang="zh-CN" altLang="zh-CN" dirty="0" smtClean="0"/>
              <a:t>紧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636912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短期</a:t>
            </a:r>
            <a:r>
              <a:rPr lang="zh-CN" altLang="en-US" sz="2400" b="1" dirty="0" smtClean="0"/>
              <a:t>市场情绪释放后，盘面将回归国内供需基本面。</a:t>
            </a:r>
            <a:endParaRPr lang="zh-CN" altLang="zh-CN" sz="2400" b="1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7081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325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5857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05273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截止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17</a:t>
            </a:r>
            <a:r>
              <a:rPr lang="zh-CN" altLang="en-US" dirty="0" smtClean="0"/>
              <a:t>日，国家粮食交易中心和中储粮网共拍卖成交</a:t>
            </a:r>
            <a:r>
              <a:rPr lang="en-US" altLang="zh-CN" dirty="0" smtClean="0"/>
              <a:t>173.5</a:t>
            </a:r>
            <a:r>
              <a:rPr lang="zh-CN" altLang="en-US" dirty="0" smtClean="0"/>
              <a:t>万吨玉米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62880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宋体" pitchFamily="2" charset="-122"/>
              </a:rPr>
              <a:t>疫情影响下玉米价格预计呈现短多、中空、长多格局。预计随着政策粮持续入市和各地运力恢复</a:t>
            </a:r>
            <a:r>
              <a:rPr lang="zh-CN" altLang="en-US" dirty="0" smtClean="0">
                <a:latin typeface="宋体" pitchFamily="2" charset="-122"/>
              </a:rPr>
              <a:t>，玉米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或进入“短多”阶段的</a:t>
            </a:r>
            <a:r>
              <a:rPr lang="zh-CN" altLang="en-US" b="1" dirty="0" smtClean="0">
                <a:latin typeface="宋体" panose="02010600030101010101" pitchFamily="2" charset="-122"/>
                <a:cs typeface="Arial" panose="020B0604020202020204" pitchFamily="34" charset="0"/>
              </a:rPr>
              <a:t>下半场或结束阶段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latin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宋体" pitchFamily="2" charset="-122"/>
              </a:rPr>
              <a:t> 短期：</a:t>
            </a:r>
            <a:r>
              <a:rPr lang="zh-CN" altLang="zh-CN" dirty="0" smtClean="0">
                <a:latin typeface="宋体" panose="02010600030101010101" pitchFamily="2" charset="-122"/>
                <a:cs typeface="Arial" panose="020B0604020202020204" pitchFamily="34" charset="0"/>
              </a:rPr>
              <a:t>疫情爆发阶段，企业低库存水平和运输不畅支撑玉米现货价格维持坚挺</a:t>
            </a:r>
            <a:r>
              <a:rPr lang="zh-CN" altLang="en-US" dirty="0" smtClean="0">
                <a:latin typeface="宋体" pitchFamily="2" charset="-122"/>
              </a:rPr>
              <a:t>。</a:t>
            </a:r>
            <a:endParaRPr lang="en-US" altLang="zh-CN" dirty="0" smtClean="0">
              <a:latin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latin typeface="宋体" pitchFamily="2" charset="-122"/>
              </a:rPr>
              <a:t> 中期：</a:t>
            </a:r>
            <a:r>
              <a:rPr lang="zh-CN" altLang="zh-CN" b="1" dirty="0" smtClean="0">
                <a:latin typeface="宋体" panose="02010600030101010101" pitchFamily="2" charset="-122"/>
                <a:cs typeface="Arial" panose="020B0604020202020204" pitchFamily="34" charset="0"/>
              </a:rPr>
              <a:t>随着疫情出现拐点，运输逐渐恢复，</a:t>
            </a:r>
            <a:r>
              <a:rPr lang="en-US" altLang="zh-CN" b="1" dirty="0" smtClean="0">
                <a:latin typeface="宋体" panose="02010600030101010101" pitchFamily="2" charset="-122"/>
                <a:cs typeface="Arial" panose="020B0604020202020204" pitchFamily="34" charset="0"/>
              </a:rPr>
              <a:t>50%</a:t>
            </a:r>
            <a:r>
              <a:rPr lang="zh-CN" altLang="zh-CN" b="1" dirty="0" smtClean="0">
                <a:latin typeface="宋体" panose="02010600030101010101" pitchFamily="2" charset="-122"/>
                <a:cs typeface="Arial" panose="020B0604020202020204" pitchFamily="34" charset="0"/>
              </a:rPr>
              <a:t>左右剩余粮源进入流通环节，季节性供给压力和消费不及预期双重压力下，价格或向下回调，寻求长期多头的底部明确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 长期：</a:t>
            </a:r>
            <a:r>
              <a:rPr lang="zh-CN" altLang="zh-CN" dirty="0" smtClean="0">
                <a:latin typeface="宋体" panose="02010600030101010101" pitchFamily="2" charset="-122"/>
                <a:cs typeface="Arial" panose="020B0604020202020204" pitchFamily="34" charset="0"/>
              </a:rPr>
              <a:t>疫情影响下饲料消费增速短期或放缓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，疫情大概率延长猪周期，</a:t>
            </a:r>
            <a:r>
              <a:rPr lang="zh-CN" altLang="zh-CN" dirty="0" smtClean="0">
                <a:latin typeface="宋体" panose="02010600030101010101" pitchFamily="2" charset="-122"/>
                <a:cs typeface="Arial" panose="020B0604020202020204" pitchFamily="34" charset="0"/>
              </a:rPr>
              <a:t>生猪存栏拐点或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延迟</a:t>
            </a:r>
            <a:r>
              <a:rPr lang="zh-CN" altLang="zh-CN" dirty="0" smtClean="0">
                <a:latin typeface="宋体" panose="02010600030101010101" pitchFamily="2" charset="-122"/>
                <a:cs typeface="Arial" panose="020B0604020202020204" pitchFamily="34" charset="0"/>
              </a:rPr>
              <a:t>至三季度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以后</a:t>
            </a:r>
            <a:r>
              <a:rPr lang="zh-CN" altLang="zh-CN" dirty="0" smtClean="0">
                <a:latin typeface="宋体" panose="02010600030101010101" pitchFamily="2" charset="-122"/>
                <a:cs typeface="Arial" panose="020B0604020202020204" pitchFamily="34" charset="0"/>
              </a:rPr>
              <a:t>，但是长期看涨的方向不变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latin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691680" y="4941168"/>
            <a:ext cx="5907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操作上，建议</a:t>
            </a:r>
            <a:r>
              <a:rPr lang="en-US" altLang="zh-CN" dirty="0" smtClean="0">
                <a:latin typeface="宋体" panose="02010600030101010101" pitchFamily="2" charset="-122"/>
                <a:cs typeface="Arial" panose="020B0604020202020204" pitchFamily="34" charset="0"/>
              </a:rPr>
              <a:t>5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月空单继续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持有，下方支撑</a:t>
            </a:r>
            <a:r>
              <a:rPr lang="en-US" altLang="zh-CN" dirty="0" smtClean="0">
                <a:latin typeface="宋体" panose="02010600030101010101" pitchFamily="2" charset="-122"/>
                <a:cs typeface="Arial" panose="020B0604020202020204" pitchFamily="34" charset="0"/>
              </a:rPr>
              <a:t>1870-1880</a:t>
            </a: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1620180"/>
          </a:xfrm>
        </p:spPr>
        <p:txBody>
          <a:bodyPr/>
          <a:lstStyle/>
          <a:p>
            <a:pPr indent="0" algn="ctr">
              <a:buNone/>
            </a:pPr>
            <a:endParaRPr lang="en-US" altLang="zh-CN" sz="3200" b="1" dirty="0">
              <a:latin typeface="+mj-ea"/>
              <a:ea typeface="+mj-ea"/>
            </a:endParaRPr>
          </a:p>
          <a:p>
            <a:pPr indent="0" algn="ctr"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谢 </a:t>
            </a:r>
            <a:r>
              <a:rPr lang="zh-CN" altLang="en-US" sz="4000" b="1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谢 </a:t>
            </a:r>
            <a:r>
              <a:rPr lang="zh-CN" altLang="en-US" sz="40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！</a:t>
            </a:r>
            <a:endParaRPr lang="en-US" altLang="zh-CN" sz="4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indent="0" algn="ctr"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欢迎批评指正！</a:t>
            </a:r>
            <a:endParaRPr lang="zh-CN" altLang="en-US" sz="4000" b="1" dirty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18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2257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2839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2484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44100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6211441" cy="44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7544" y="11967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进入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月份以来，蝗灾越过红海进入西亚地区，也门、阿曼、沙特均受到了波及。目前蝗灾已经越过波斯湾，从阿拉伯半岛进入了伊朗、阿富汗、巴基斯坦和印度。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272808" cy="43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-389380" y="980728"/>
            <a:ext cx="8417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     蝗虫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进入中国可能的三条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路线：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              一、青藏高原；二、尼迫尔、缅甸；三、塔吉克斯坦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     蝗虫进入我国造成危害的概率很小。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234888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据新华社新德里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17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日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电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当前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印度蝗灾已基本结束，仅西部拉贾斯坦邦部分地区仍有少量蝗虫聚集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。印度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政府仍发布预警称，今年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月可能出现更为严重的蝗灾。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4279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392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449999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99592" y="2564904"/>
            <a:ext cx="7614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农产品标</a:t>
            </a:r>
            <a:r>
              <a:rPr lang="zh-CN" altLang="zh-CN" b="1" dirty="0" smtClean="0"/>
              <a:t>的</a:t>
            </a:r>
            <a:r>
              <a:rPr lang="zh-CN" altLang="en-US" b="1" dirty="0" smtClean="0"/>
              <a:t>单日</a:t>
            </a:r>
            <a:r>
              <a:rPr lang="zh-CN" altLang="zh-CN" b="1" dirty="0" smtClean="0"/>
              <a:t>大</a:t>
            </a:r>
            <a:r>
              <a:rPr lang="zh-CN" altLang="zh-CN" b="1" dirty="0" smtClean="0"/>
              <a:t>涨</a:t>
            </a:r>
            <a:r>
              <a:rPr lang="zh-CN" altLang="zh-CN" b="1" dirty="0" smtClean="0"/>
              <a:t>，</a:t>
            </a:r>
            <a:r>
              <a:rPr lang="zh-CN" altLang="zh-CN" b="1" dirty="0" smtClean="0"/>
              <a:t>反映的是外部预期</a:t>
            </a:r>
            <a:r>
              <a:rPr lang="zh-CN" altLang="zh-CN" b="1" dirty="0" smtClean="0"/>
              <a:t>变量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更多</a:t>
            </a:r>
            <a:r>
              <a:rPr lang="zh-CN" altLang="zh-CN" b="1" dirty="0" smtClean="0"/>
              <a:t>体现市场情绪的</a:t>
            </a:r>
            <a:r>
              <a:rPr lang="zh-CN" altLang="zh-CN" b="1" dirty="0" smtClean="0"/>
              <a:t>变化。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短期市场情绪释放后，盘面将回归国内供需基本面。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99695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下面主要分析外部预期变量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全屏显示(4:3)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bt115</dc:title>
  <dc:creator/>
  <cp:lastModifiedBy/>
  <cp:revision>331</cp:revision>
  <cp:lastPrinted>2017-12-27T05:14:00Z</cp:lastPrinted>
  <dcterms:created xsi:type="dcterms:W3CDTF">2016-11-15T18:26:00Z</dcterms:created>
  <dcterms:modified xsi:type="dcterms:W3CDTF">2020-02-18T06:57:08Z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