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57" r:id="rId3"/>
    <p:sldId id="425" r:id="rId4"/>
    <p:sldId id="426" r:id="rId5"/>
    <p:sldId id="432" r:id="rId6"/>
    <p:sldId id="431" r:id="rId7"/>
    <p:sldId id="438" r:id="rId8"/>
    <p:sldId id="439" r:id="rId9"/>
    <p:sldId id="433" r:id="rId10"/>
    <p:sldId id="434" r:id="rId11"/>
    <p:sldId id="437" r:id="rId12"/>
    <p:sldId id="440" r:id="rId13"/>
    <p:sldId id="441" r:id="rId14"/>
    <p:sldId id="442" r:id="rId15"/>
    <p:sldId id="443" r:id="rId16"/>
    <p:sldId id="444" r:id="rId17"/>
    <p:sldId id="446" r:id="rId18"/>
    <p:sldId id="445" r:id="rId19"/>
    <p:sldId id="450" r:id="rId20"/>
    <p:sldId id="448" r:id="rId21"/>
    <p:sldId id="430" r:id="rId22"/>
    <p:sldId id="449" r:id="rId23"/>
    <p:sldId id="25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FFF"/>
    <a:srgbClr val="79A6FF"/>
    <a:srgbClr val="0066CC"/>
    <a:srgbClr val="EF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F8EE-058C-4AE4-814B-7B45AE698D15}" type="datetimeFigureOut">
              <a:rPr lang="zh-CN" altLang="en-US" smtClean="0"/>
              <a:pPr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E1C9-FC72-43AB-AD09-9894C09BA1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9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.PPT封面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10505"/>
            <a:ext cx="7772400" cy="1470025"/>
          </a:xfrm>
        </p:spPr>
        <p:txBody>
          <a:bodyPr/>
          <a:lstStyle>
            <a:lvl1pPr>
              <a:defRPr>
                <a:ea typeface="Adobe 黑体 Std R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80304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ea typeface="Adobe 黑体 Std R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/>
        </p:nvSpPr>
        <p:spPr bwMode="auto">
          <a:xfrm>
            <a:off x="307975" y="5716588"/>
            <a:ext cx="15287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研究员：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电话：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邮箱：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日期：</a:t>
            </a:r>
          </a:p>
        </p:txBody>
      </p:sp>
    </p:spTree>
    <p:extLst>
      <p:ext uri="{BB962C8B-B14F-4D97-AF65-F5344CB8AC3E}">
        <p14:creationId xmlns:p14="http://schemas.microsoft.com/office/powerpoint/2010/main" val="3835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9519-049F-4495-8C7C-F502829EBCE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0655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86B8-AADB-43F5-B7A9-646442F4F6C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250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BA1D-72FC-4517-BB6F-CE0F34E7ABD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716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72008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5C5F-7A88-4E72-9852-FB60498E84E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059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3FB6-7BCE-4DF6-B670-6F8AE394567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9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.PPT封底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C712-60D6-4A70-A195-D4F5D3F67B2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428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E981-F13A-4DBD-8097-BFBEDDFB067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2548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317F-6EF5-4E56-824F-476A1B881E1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72008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14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4753-5A05-4751-8CBC-508447FBD33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17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4E1B-C3C3-4093-9718-F56A94066FE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199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404EE82-610F-4822-8758-8EE1D2EEC35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.PPT封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950" y="1757460"/>
            <a:ext cx="9000554" cy="1470025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ea typeface="Adobe 黑体 Std R" charset="-122"/>
              </a:rPr>
              <a:t>蝗灾助推白糖涨势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60475" y="3229505"/>
            <a:ext cx="6400800" cy="1248147"/>
          </a:xfrm>
        </p:spPr>
        <p:txBody>
          <a:bodyPr/>
          <a:lstStyle/>
          <a:p>
            <a:pPr eaLnBrk="1" hangingPunct="1"/>
            <a:r>
              <a:rPr lang="zh-CN" altLang="en-US" sz="2000" dirty="0">
                <a:solidFill>
                  <a:schemeClr val="bg1"/>
                </a:solidFill>
                <a:ea typeface="Adobe 黑体 Std R" charset="-122"/>
              </a:rPr>
              <a:t>格林大华期货研究所  崔家悦</a:t>
            </a:r>
            <a:endParaRPr lang="en-US" altLang="zh-CN" sz="2000" dirty="0">
              <a:solidFill>
                <a:schemeClr val="bg1"/>
              </a:solidFill>
              <a:ea typeface="Adobe 黑体 Std R" charset="-122"/>
            </a:endParaRPr>
          </a:p>
          <a:p>
            <a:pPr eaLnBrk="1" hangingPunct="1"/>
            <a:endParaRPr lang="en-US" altLang="zh-CN" sz="2000" dirty="0">
              <a:solidFill>
                <a:schemeClr val="bg1"/>
              </a:solidFill>
              <a:ea typeface="Adobe 黑体 Std R" charset="-122"/>
            </a:endParaRPr>
          </a:p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ea typeface="Adobe 黑体 Std R" charset="-122"/>
              </a:rPr>
              <a:t>2020</a:t>
            </a:r>
            <a:r>
              <a:rPr lang="zh-CN" altLang="en-US" sz="2000" dirty="0">
                <a:solidFill>
                  <a:schemeClr val="bg1"/>
                </a:solidFill>
                <a:ea typeface="Adobe 黑体 Std R" charset="-122"/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  <a:ea typeface="Adobe 黑体 Std R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ea typeface="Adobe 黑体 Std R" charset="-122"/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  <a:ea typeface="Adobe 黑体 Std R" charset="-122"/>
              </a:rPr>
              <a:t>18</a:t>
            </a:r>
            <a:r>
              <a:rPr lang="zh-CN" altLang="en-US" sz="2000" dirty="0">
                <a:solidFill>
                  <a:schemeClr val="bg1"/>
                </a:solidFill>
                <a:ea typeface="Adobe 黑体 Std R" charset="-122"/>
              </a:rPr>
              <a:t>日</a:t>
            </a:r>
          </a:p>
        </p:txBody>
      </p:sp>
      <p:sp>
        <p:nvSpPr>
          <p:cNvPr id="2053" name="Rectangle 5"/>
          <p:cNvSpPr>
            <a:spLocks noGrp="1" noChangeArrowheads="1"/>
          </p:cNvSpPr>
          <p:nvPr/>
        </p:nvSpPr>
        <p:spPr bwMode="auto">
          <a:xfrm>
            <a:off x="107950" y="5302250"/>
            <a:ext cx="1873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ea typeface="Adobe 黑体 Std R" charset="-122"/>
              </a:rPr>
              <a:t>格林大华研究所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4AEC88-9846-4C0C-B6B7-926A7A1EBB43}"/>
              </a:ext>
            </a:extLst>
          </p:cNvPr>
          <p:cNvSpPr txBox="1"/>
          <p:nvPr/>
        </p:nvSpPr>
        <p:spPr>
          <a:xfrm>
            <a:off x="395536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/>
              <a:t>投资咨询证：</a:t>
            </a:r>
            <a:r>
              <a:rPr lang="en-US" altLang="zh-CN" b="1"/>
              <a:t>Z0012253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54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49188-14BF-45B7-836D-3E44E790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1018128"/>
          </a:xfrm>
        </p:spPr>
        <p:txBody>
          <a:bodyPr/>
          <a:lstStyle/>
          <a:p>
            <a:r>
              <a:rPr lang="zh-CN" altLang="en-US" sz="3200" dirty="0"/>
              <a:t>近两年来由于产量大增，印度国内食糖期末库存量较大，出口需求比较迫切。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E7D760-DE3B-4C5C-9D2F-F590C2A91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38225"/>
            <a:ext cx="3240360" cy="391028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FFD4A5-ECBE-435F-9687-B910CEBD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10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3011E6-52A5-4359-A51F-710F6181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204864"/>
            <a:ext cx="3024336" cy="34510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B616937-92E7-4D72-B2EB-18BADDBCF0DE}"/>
              </a:ext>
            </a:extLst>
          </p:cNvPr>
          <p:cNvSpPr txBox="1"/>
          <p:nvPr/>
        </p:nvSpPr>
        <p:spPr>
          <a:xfrm>
            <a:off x="6732240" y="2138225"/>
            <a:ext cx="2304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印度在农产品出口政策方面，一是强调鼓励出口，通过建立农产品出口区、对特殊农产品出口给予支持，鼓励部分产品出口，提高农民收入水平；二是强调保证粮食安全，特别限制被本国消费者视为不可或缺商品的出口</a:t>
            </a:r>
          </a:p>
        </p:txBody>
      </p:sp>
    </p:spTree>
    <p:extLst>
      <p:ext uri="{BB962C8B-B14F-4D97-AF65-F5344CB8AC3E}">
        <p14:creationId xmlns:p14="http://schemas.microsoft.com/office/powerpoint/2010/main" val="64590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C7509-D6C8-434D-8858-004FE3ED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0C761-4059-4EAA-8FF0-53B5D2F0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、非洲蝗灾最新进展情况介绍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、印度食糖产业分析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、白糖市场影响因素分析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4</a:t>
            </a:r>
            <a:r>
              <a:rPr lang="zh-CN" altLang="en-US" dirty="0"/>
              <a:t>、总结和展望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66828D-B52F-446A-ACF6-C034B05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69976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13322-8DF3-468A-B726-1F796C4B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全球糖市进入减产周期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B06EB8-4B4B-4FBE-BE7F-855ADB696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16832"/>
            <a:ext cx="4248472" cy="388843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A29EB3-70F9-446E-8AD4-A4699A1A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12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C56DE3-488B-4E11-8A2A-FFC82FE4F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16832"/>
            <a:ext cx="43204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E47C6-495F-40F9-92A8-1A67C25C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各主产国生产情况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2F1AEB-9424-40EF-BAC1-25F031697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792"/>
            <a:ext cx="8229600" cy="4435371"/>
          </a:xfrm>
        </p:spPr>
        <p:txBody>
          <a:bodyPr/>
          <a:lstStyle/>
          <a:p>
            <a:r>
              <a:rPr lang="zh-CN" altLang="en-US" sz="2000" dirty="0"/>
              <a:t>据美国农业部的数据，</a:t>
            </a:r>
            <a:r>
              <a:rPr lang="en-US" altLang="zh-CN" sz="2000" dirty="0"/>
              <a:t>2019/20</a:t>
            </a:r>
            <a:r>
              <a:rPr lang="zh-CN" altLang="en-US" sz="2000" dirty="0"/>
              <a:t>榨季巴西糖产量预计为</a:t>
            </a:r>
            <a:r>
              <a:rPr lang="en-US" altLang="zh-CN" sz="2000" dirty="0"/>
              <a:t>2950</a:t>
            </a:r>
            <a:r>
              <a:rPr lang="zh-CN" altLang="en-US" sz="2000" dirty="0"/>
              <a:t>万吨，同比减少</a:t>
            </a:r>
            <a:r>
              <a:rPr lang="en-US" altLang="zh-CN" sz="2000" dirty="0"/>
              <a:t>24%</a:t>
            </a:r>
            <a:r>
              <a:rPr lang="zh-CN" altLang="en-US" sz="2000" dirty="0"/>
              <a:t>。预计</a:t>
            </a:r>
            <a:r>
              <a:rPr lang="en-US" altLang="zh-CN" sz="2000" dirty="0"/>
              <a:t>2020/21</a:t>
            </a:r>
            <a:r>
              <a:rPr lang="zh-CN" altLang="en-US" sz="2000" dirty="0"/>
              <a:t>年度巴西糖产量预计为</a:t>
            </a:r>
            <a:r>
              <a:rPr lang="en-US" altLang="zh-CN" sz="2000" dirty="0"/>
              <a:t>2935</a:t>
            </a:r>
            <a:r>
              <a:rPr lang="zh-CN" altLang="en-US" sz="2000" dirty="0"/>
              <a:t>万吨，同比减少</a:t>
            </a:r>
            <a:r>
              <a:rPr lang="en-US" altLang="zh-CN" sz="2000" dirty="0"/>
              <a:t>0.5%</a:t>
            </a:r>
          </a:p>
          <a:p>
            <a:endParaRPr lang="en-US" altLang="zh-CN" sz="2000" dirty="0"/>
          </a:p>
          <a:p>
            <a:r>
              <a:rPr lang="zh-CN" altLang="en-US" sz="2000" dirty="0"/>
              <a:t>印度评级机构</a:t>
            </a:r>
            <a:r>
              <a:rPr lang="en-US" altLang="zh-CN" sz="2000" dirty="0"/>
              <a:t>ICRA</a:t>
            </a:r>
            <a:r>
              <a:rPr lang="zh-CN" altLang="en-US" sz="2000" dirty="0"/>
              <a:t>表示，印度</a:t>
            </a:r>
            <a:r>
              <a:rPr lang="en-US" altLang="zh-CN" sz="2000" dirty="0"/>
              <a:t>2019/20</a:t>
            </a:r>
            <a:r>
              <a:rPr lang="zh-CN" altLang="en-US" sz="2000" dirty="0"/>
              <a:t>榨季糖产量预计下调</a:t>
            </a:r>
            <a:r>
              <a:rPr lang="en-US" altLang="zh-CN" sz="2000" dirty="0"/>
              <a:t>7.8%</a:t>
            </a:r>
            <a:r>
              <a:rPr lang="zh-CN" altLang="en-US" sz="2000" dirty="0"/>
              <a:t>，从此前预估的</a:t>
            </a:r>
            <a:r>
              <a:rPr lang="en-US" altLang="zh-CN" sz="2000" dirty="0"/>
              <a:t>2820</a:t>
            </a:r>
            <a:r>
              <a:rPr lang="zh-CN" altLang="en-US" sz="2000" dirty="0"/>
              <a:t>万吨下调至</a:t>
            </a:r>
            <a:r>
              <a:rPr lang="en-US" altLang="zh-CN" sz="2000" dirty="0"/>
              <a:t>2600</a:t>
            </a:r>
            <a:r>
              <a:rPr lang="zh-CN" altLang="en-US" sz="2000" dirty="0"/>
              <a:t>万吨。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泰国</a:t>
            </a:r>
            <a:r>
              <a:rPr lang="en-US" altLang="zh-CN" sz="2000" dirty="0"/>
              <a:t>2019/20</a:t>
            </a:r>
            <a:r>
              <a:rPr lang="zh-CN" altLang="en-US" sz="2000" dirty="0"/>
              <a:t>年度预计产量受干旱影响将下调，泰国行业机构最新的预测数据显示，预计，新年度泰国产量将降至</a:t>
            </a:r>
            <a:r>
              <a:rPr lang="en-US" altLang="zh-CN" sz="2000" dirty="0"/>
              <a:t>1050</a:t>
            </a:r>
            <a:r>
              <a:rPr lang="zh-CN" altLang="en-US" sz="2000" dirty="0"/>
              <a:t>万吨，是最近</a:t>
            </a:r>
            <a:r>
              <a:rPr lang="en-US" altLang="zh-CN" sz="2000" dirty="0"/>
              <a:t>9</a:t>
            </a:r>
            <a:r>
              <a:rPr lang="zh-CN" altLang="en-US" sz="2000" dirty="0"/>
              <a:t>年来的新低。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04A464-DD45-413A-B874-62F5E52C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031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6A3E7-FC4F-474C-9B9D-75E35A9B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CFTC</a:t>
            </a:r>
            <a:r>
              <a:rPr lang="zh-CN" altLang="en-US" dirty="0"/>
              <a:t>基金净多持仓持续增加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945A009-C2CF-48E3-BDF4-932B014BC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060848"/>
            <a:ext cx="6984776" cy="352839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7E24A1-2431-431E-BD9E-13D1F510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5756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A4B04-8D4F-46A1-8327-2C2298D2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国内食糖供需状况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42C6C5D-10A5-479E-ADE3-7CD7EFB66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505" y="1690792"/>
            <a:ext cx="7344816" cy="84324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6B335A-8258-4366-9B0F-5A6FA435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15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6B6E7A-9E2A-4757-85DD-292244F24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5" y="2722212"/>
            <a:ext cx="7519876" cy="27394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EFE8B74-613F-40E0-9A48-D969B55049D8}"/>
              </a:ext>
            </a:extLst>
          </p:cNvPr>
          <p:cNvSpPr txBox="1"/>
          <p:nvPr/>
        </p:nvSpPr>
        <p:spPr>
          <a:xfrm>
            <a:off x="611560" y="55172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资料来源：农业农村部</a:t>
            </a:r>
          </a:p>
        </p:txBody>
      </p:sp>
    </p:spTree>
    <p:extLst>
      <p:ext uri="{BB962C8B-B14F-4D97-AF65-F5344CB8AC3E}">
        <p14:creationId xmlns:p14="http://schemas.microsoft.com/office/powerpoint/2010/main" val="22031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D29241-5CFF-4081-90B3-9B608FE1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国内食糖进口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00E7F88-CB2A-4BF6-BDBD-B6B97250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4825"/>
            <a:ext cx="4186808" cy="415530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A1C5CA-DDAE-41A7-A73F-04D16840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16</a:t>
            </a:fld>
            <a:endParaRPr lang="zh-CN" alt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17F604-82A1-49FB-86D6-1ED0ACA8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90792"/>
            <a:ext cx="4123201" cy="43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00AA6-A2BD-4F48-B121-120101E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国内食糖新增工业库存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9311573-162C-4D31-BFB1-ADBEFD401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7869"/>
            <a:ext cx="8229600" cy="383956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715E6B-B3BA-40C8-98EC-150898CA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5763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0956F-386B-47AD-B666-962E5838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2020</a:t>
            </a:r>
            <a:r>
              <a:rPr lang="zh-CN" altLang="en-US" sz="2400" dirty="0"/>
              <a:t>年</a:t>
            </a:r>
            <a:r>
              <a:rPr lang="en-US" altLang="zh-CN" sz="2400" dirty="0"/>
              <a:t>02</a:t>
            </a:r>
            <a:r>
              <a:rPr lang="zh-CN" altLang="en-US" sz="2400" dirty="0"/>
              <a:t>月</a:t>
            </a:r>
            <a:r>
              <a:rPr lang="en-US" altLang="zh-CN" sz="2400" dirty="0"/>
              <a:t>14</a:t>
            </a:r>
            <a:r>
              <a:rPr lang="zh-CN" altLang="en-US" sz="2400" dirty="0"/>
              <a:t>日白糖注册仓单以及有效预报合计</a:t>
            </a:r>
            <a:r>
              <a:rPr lang="en-US" altLang="zh-CN" sz="2400" dirty="0"/>
              <a:t>12,483</a:t>
            </a:r>
            <a:r>
              <a:rPr lang="zh-CN" altLang="en-US" sz="2400" dirty="0"/>
              <a:t>张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59992E4-5A8A-434F-90FA-3C881A223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916832"/>
            <a:ext cx="7560840" cy="3970456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D5895E-9976-47C0-8B96-3E47B19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6894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277CB-61C9-43CE-A8D1-14C2758C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国内市场政策因素分析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263F80-37CB-41DF-9175-AF6FCA74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425355"/>
          </a:xfrm>
        </p:spPr>
        <p:txBody>
          <a:bodyPr/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中央一号文件目标明确措施完善全面对标“三农”。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800" dirty="0"/>
              <a:t>农业农村部办公厅印发</a:t>
            </a:r>
            <a:r>
              <a:rPr lang="en-US" altLang="zh-CN" sz="2800" dirty="0"/>
              <a:t>《2020</a:t>
            </a:r>
            <a:r>
              <a:rPr lang="zh-CN" altLang="en-US" sz="2800" dirty="0"/>
              <a:t>年种植业工业要点</a:t>
            </a:r>
            <a:r>
              <a:rPr lang="en-US" altLang="zh-CN" sz="2800" dirty="0"/>
              <a:t>》</a:t>
            </a:r>
            <a:r>
              <a:rPr lang="zh-CN" altLang="en-US" sz="2800" dirty="0"/>
              <a:t>。提出要保持棉油糖合理自给水平，完善棉花、油料、糖料扶持政策，力争棉花面积稳定在</a:t>
            </a:r>
            <a:r>
              <a:rPr lang="en-US" altLang="zh-CN" sz="2800" dirty="0"/>
              <a:t>5000</a:t>
            </a:r>
            <a:r>
              <a:rPr lang="zh-CN" altLang="en-US" sz="2800" dirty="0"/>
              <a:t>万亩，油料面积稳定在</a:t>
            </a:r>
            <a:r>
              <a:rPr lang="en-US" altLang="zh-CN" sz="2800" dirty="0"/>
              <a:t>1.9</a:t>
            </a:r>
            <a:r>
              <a:rPr lang="zh-CN" altLang="en-US" sz="2800" dirty="0"/>
              <a:t>亿亩，糖料面积稳定在</a:t>
            </a:r>
            <a:r>
              <a:rPr lang="en-US" altLang="zh-CN" sz="2800" dirty="0"/>
              <a:t>2400</a:t>
            </a:r>
            <a:r>
              <a:rPr lang="zh-CN" altLang="en-US" sz="2800" dirty="0"/>
              <a:t>万亩，加快推广陆地中绒棉、“双高、双低”油菜和国产自育甘蔗优新品种。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3BBC1-0155-4F14-A8A8-16C4EDA9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8351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C7509-D6C8-434D-8858-004FE3ED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0C761-4059-4EAA-8FF0-53B5D2F0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、非洲蝗灾最新进展情况介绍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2</a:t>
            </a:r>
            <a:r>
              <a:rPr lang="zh-CN" altLang="en-US" dirty="0"/>
              <a:t>、印度食糖产业分析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、白糖市场影响因素分析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、总结和展望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66828D-B52F-446A-ACF6-C034B05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77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C7509-D6C8-434D-8858-004FE3ED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0C761-4059-4EAA-8FF0-53B5D2F0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、非洲蝗灾最新进展情况介绍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、印度食糖产业分析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、白糖市场影响因素分析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r>
              <a:rPr lang="zh-CN" altLang="en-US" dirty="0">
                <a:solidFill>
                  <a:srgbClr val="FF0000"/>
                </a:solidFill>
              </a:rPr>
              <a:t>、总结和展望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66828D-B52F-446A-ACF6-C034B05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20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1087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FC2257-6211-4C10-AB74-71D20C7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4F67B4-C1C0-4730-B4B5-D0103EDC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792"/>
            <a:ext cx="8435280" cy="4435371"/>
          </a:xfrm>
        </p:spPr>
        <p:txBody>
          <a:bodyPr/>
          <a:lstStyle/>
          <a:p>
            <a:r>
              <a:rPr lang="zh-CN" altLang="en-US" sz="2800" dirty="0"/>
              <a:t>全球进入减产周期，支持国际糖价步入牛市。</a:t>
            </a:r>
            <a:endParaRPr lang="en-US" altLang="zh-CN" sz="2800" dirty="0"/>
          </a:p>
          <a:p>
            <a:r>
              <a:rPr lang="zh-CN" altLang="en-US" sz="2800" dirty="0"/>
              <a:t>国内产不足需，进口量及进口政策影响较大。</a:t>
            </a:r>
            <a:endParaRPr lang="en-US" altLang="zh-CN" sz="2800" dirty="0"/>
          </a:p>
          <a:p>
            <a:r>
              <a:rPr lang="zh-CN" altLang="en-US" sz="2800" dirty="0"/>
              <a:t>中央一号文件和</a:t>
            </a:r>
            <a:r>
              <a:rPr lang="en-US" altLang="zh-CN" sz="2800" dirty="0"/>
              <a:t>2020</a:t>
            </a:r>
            <a:r>
              <a:rPr lang="zh-CN" altLang="en-US" sz="2800" dirty="0"/>
              <a:t>年种植业工业要点指引，政策利好食糖产业。</a:t>
            </a:r>
            <a:endParaRPr lang="en-US" altLang="zh-CN" sz="2800" dirty="0"/>
          </a:p>
          <a:p>
            <a:r>
              <a:rPr lang="zh-CN" altLang="en-US" sz="2800" dirty="0"/>
              <a:t>季节性供给旺季和需求淡季，控制糖价上涨节奏。</a:t>
            </a:r>
            <a:endParaRPr lang="en-US" altLang="zh-CN" sz="2800" dirty="0"/>
          </a:p>
          <a:p>
            <a:r>
              <a:rPr lang="zh-CN" altLang="en-US" sz="2800" dirty="0"/>
              <a:t>蝗灾、疫情及其它灾害性天气扰动糖价波动幅度。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1C15B7-9392-470A-80E7-BFCBD8B6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21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9440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D666A-B135-4540-863B-B92E8BF7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展望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CD486C-EBB6-4165-A6AB-5322D6A1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zh-CN" altLang="zh-CN" sz="2000" dirty="0"/>
              <a:t>国际糖价牛势格局基本确立，未来走势虽有回调的可能，但总体趋势应不会出现太大变化，在国际糖价涨势带动下，国内郑糖期价的整体上涨趋势也将得到延续的可能性较大。</a:t>
            </a:r>
            <a:r>
              <a:rPr lang="zh-CN" altLang="en-US" sz="2000" dirty="0"/>
              <a:t>预计上涨的形式上还是以郑糖一贯的振荡上行的走势特征为主。</a:t>
            </a:r>
            <a:endParaRPr lang="en-US" altLang="zh-CN" sz="2000" dirty="0"/>
          </a:p>
          <a:p>
            <a:r>
              <a:rPr lang="zh-CN" altLang="zh-CN" sz="2000" dirty="0"/>
              <a:t>后期关注点是保护性进口关税取消等变量对市场的影响。提醒交易者持续关注我们白糖早报及专题报告的观点和建议。</a:t>
            </a:r>
            <a:endParaRPr lang="en-US" altLang="zh-CN" sz="2000" dirty="0"/>
          </a:p>
          <a:p>
            <a:r>
              <a:rPr lang="zh-CN" altLang="en-US" sz="2000" dirty="0"/>
              <a:t>操作建议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、保持多头思路，短线可在每次回调低点做多。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、套保盘在目前基差持续保持正值阶段，做买入保值的机会和效果较好，且存在期现套利的空间。</a:t>
            </a:r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、跨期套利，可在</a:t>
            </a:r>
            <a:r>
              <a:rPr lang="en-US" altLang="zh-CN" sz="2000" dirty="0"/>
              <a:t>5-9</a:t>
            </a:r>
            <a:r>
              <a:rPr lang="zh-CN" altLang="en-US" sz="2000" dirty="0"/>
              <a:t>价差在</a:t>
            </a:r>
            <a:r>
              <a:rPr lang="en-US" altLang="zh-CN" sz="2000" dirty="0"/>
              <a:t>-50</a:t>
            </a:r>
            <a:r>
              <a:rPr lang="zh-CN" altLang="en-US" sz="2000" dirty="0"/>
              <a:t>至</a:t>
            </a:r>
            <a:r>
              <a:rPr lang="en-US" altLang="zh-CN" sz="2000" dirty="0"/>
              <a:t>-100</a:t>
            </a:r>
            <a:r>
              <a:rPr lang="zh-CN" altLang="en-US" sz="2000" dirty="0"/>
              <a:t>区间，尝试卖</a:t>
            </a:r>
            <a:r>
              <a:rPr lang="en-US" altLang="zh-CN" sz="2000" dirty="0"/>
              <a:t>5</a:t>
            </a:r>
            <a:r>
              <a:rPr lang="zh-CN" altLang="en-US" sz="2000" dirty="0"/>
              <a:t>买 </a:t>
            </a:r>
            <a:r>
              <a:rPr lang="en-US" altLang="zh-CN" sz="2000" dirty="0"/>
              <a:t>9</a:t>
            </a:r>
            <a:r>
              <a:rPr lang="zh-CN" altLang="en-US" sz="2000" dirty="0"/>
              <a:t>操作。</a:t>
            </a:r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、内外跨市场套利，在</a:t>
            </a:r>
            <a:r>
              <a:rPr lang="en-US" altLang="zh-CN" sz="2000" dirty="0"/>
              <a:t>1%</a:t>
            </a:r>
            <a:r>
              <a:rPr lang="zh-CN" altLang="en-US" sz="2000" dirty="0"/>
              <a:t>关税进口利润</a:t>
            </a:r>
            <a:r>
              <a:rPr lang="en-US" altLang="zh-CN" sz="2000" dirty="0"/>
              <a:t>2500</a:t>
            </a:r>
            <a:r>
              <a:rPr lang="zh-CN" altLang="en-US" sz="2000" dirty="0"/>
              <a:t>以上，买外卖内。</a:t>
            </a:r>
            <a:endParaRPr lang="en-US" altLang="zh-CN" sz="2000" dirty="0"/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66EDD3-9C1B-4CB8-BCCC-2BEADBED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22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1760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.PPT封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28026" y="1124744"/>
            <a:ext cx="366318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solidFill>
                  <a:srgbClr val="EFB8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谢谢大家！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A517F7C-2369-46BE-A8A5-7C2D8DA4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23</a:t>
            </a:fld>
            <a:endParaRPr lang="zh-CN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386F1-A5EB-428F-92F4-7D47DA5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最新消息印度蝗灾已经基本得到控制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9A18F1-B1C7-4181-B11B-B9684E847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792"/>
            <a:ext cx="8229600" cy="4435371"/>
          </a:xfrm>
        </p:spPr>
        <p:txBody>
          <a:bodyPr/>
          <a:lstStyle/>
          <a:p>
            <a:r>
              <a:rPr lang="zh-CN" altLang="en-US" sz="2400" dirty="0"/>
              <a:t>新华社新德里消息称，沙漠蝗虫近来肆虐非洲和亚洲部分地区，印度一些地方受灾严重，导致大面积农作物减产或绝收。但当前印度蝗灾已基本结束，目前仅西部拉贾斯坦邦部分地区仍有少数蝗虫聚集。</a:t>
            </a:r>
          </a:p>
          <a:p>
            <a:r>
              <a:rPr lang="zh-CN" altLang="en-US" sz="2400" dirty="0"/>
              <a:t>据</a:t>
            </a:r>
            <a:r>
              <a:rPr lang="en-US" altLang="zh-CN" sz="2400" dirty="0"/>
              <a:t>《</a:t>
            </a:r>
            <a:r>
              <a:rPr lang="zh-CN" altLang="en-US" sz="2400" dirty="0"/>
              <a:t>印度时报</a:t>
            </a:r>
            <a:r>
              <a:rPr lang="en-US" altLang="zh-CN" sz="2400" dirty="0"/>
              <a:t>》</a:t>
            </a:r>
            <a:r>
              <a:rPr lang="zh-CN" altLang="en-US" sz="2400" dirty="0"/>
              <a:t>报道，在受灾最为严重的拉贾斯坦邦，目前蝗虫只存在于一小块地区，对农作物的威胁大幅减弱。</a:t>
            </a:r>
          </a:p>
          <a:p>
            <a:r>
              <a:rPr lang="zh-CN" altLang="en-US" sz="2400" dirty="0"/>
              <a:t>印度此次蝗灾主要集中在西部的拉贾斯坦邦和古吉拉特邦，导致大面积农作物减产或绝收。拉贾斯坦邦情况最为严重，受灾面积超过</a:t>
            </a:r>
            <a:r>
              <a:rPr lang="en-US" altLang="zh-CN" sz="2400" dirty="0"/>
              <a:t>36</a:t>
            </a:r>
            <a:r>
              <a:rPr lang="zh-CN" altLang="en-US" sz="2400" dirty="0"/>
              <a:t>万公顷，古吉拉特邦受灾面积为</a:t>
            </a:r>
            <a:r>
              <a:rPr lang="en-US" altLang="zh-CN" sz="2400" dirty="0"/>
              <a:t>1.8</a:t>
            </a:r>
            <a:r>
              <a:rPr lang="zh-CN" altLang="en-US" sz="2400" dirty="0"/>
              <a:t>万多公顷。芥菜、蓖麻、孜然和小麦等农作物损失最为严重。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38CE8D-6C92-44FB-B501-4AA0622D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5281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18734-3018-4CB0-B58C-94B0DCD1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未来蝗灾的发展状况和防控措施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28D848-1C3C-4224-800A-9F8C30249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zh-CN" altLang="en-US" sz="2400" dirty="0"/>
              <a:t>尽管当前蝗灾基本结束，但印度政府仍发布预警称，今年</a:t>
            </a:r>
            <a:r>
              <a:rPr lang="en-US" altLang="zh-CN" sz="2400" dirty="0"/>
              <a:t>6</a:t>
            </a:r>
            <a:r>
              <a:rPr lang="zh-CN" altLang="en-US" sz="2400" dirty="0"/>
              <a:t>月可能出现更为严重的蝗灾。印度农业与农民福利部部长凯拉什</a:t>
            </a:r>
            <a:r>
              <a:rPr lang="en-US" altLang="zh-CN" sz="2400" dirty="0"/>
              <a:t>·</a:t>
            </a:r>
            <a:r>
              <a:rPr lang="zh-CN" altLang="en-US" sz="2400" dirty="0"/>
              <a:t>乔杜里近日表示，预计今年</a:t>
            </a:r>
            <a:r>
              <a:rPr lang="en-US" altLang="zh-CN" sz="2400" dirty="0"/>
              <a:t>6</a:t>
            </a:r>
            <a:r>
              <a:rPr lang="zh-CN" altLang="en-US" sz="2400" dirty="0"/>
              <a:t>月，印度西部沙漠地区可能出现规模更大的蝗灾。</a:t>
            </a:r>
            <a:endParaRPr lang="en-US" altLang="zh-CN" sz="2400" dirty="0"/>
          </a:p>
          <a:p>
            <a:r>
              <a:rPr lang="zh-CN" altLang="en-US" sz="2400" dirty="0"/>
              <a:t>防控措施方面，印度蝗灾防控部门已着手防控准备，并计划使用直升机和无人机灭蝗。目前对蝗灾的防控手段，主要为喷洒农药，引入天敌，及生态防控等措施。</a:t>
            </a:r>
          </a:p>
          <a:p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CC803D-7E88-481A-8E38-94BAF959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8626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C7509-D6C8-434D-8858-004FE3ED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主要内容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90C761-4059-4EAA-8FF0-53B5D2F0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、非洲蝗灾最新进展情况介绍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zh-CN" altLang="en-US" dirty="0">
                <a:solidFill>
                  <a:srgbClr val="FF0000"/>
                </a:solidFill>
              </a:rPr>
              <a:t>、印度食糖产业分析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3</a:t>
            </a:r>
            <a:r>
              <a:rPr lang="zh-CN" altLang="en-US" dirty="0"/>
              <a:t>、白糖市场影响因素分析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、总结和展望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66828D-B52F-446A-ACF6-C034B05F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560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89781-4345-4F68-93DA-D1EE6CC0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印度是全球食糖前两大主产国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DFE2EB-8E55-4E7B-AC5D-C262457C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90792"/>
            <a:ext cx="3456384" cy="44353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/>
              <a:t>印度可耕地面积</a:t>
            </a:r>
            <a:r>
              <a:rPr lang="en-US" altLang="zh-CN" sz="2400" dirty="0"/>
              <a:t>1.6</a:t>
            </a:r>
            <a:r>
              <a:rPr lang="zh-CN" altLang="en-US" sz="2400" dirty="0"/>
              <a:t>亿公顷，甘蔗种植面积约</a:t>
            </a:r>
            <a:r>
              <a:rPr lang="en-US" altLang="zh-CN" sz="2400" dirty="0"/>
              <a:t>492</a:t>
            </a:r>
            <a:r>
              <a:rPr lang="zh-CN" altLang="en-US" sz="2400" dirty="0"/>
              <a:t>万公顷左右，占可耕地面积</a:t>
            </a:r>
            <a:r>
              <a:rPr lang="en-US" altLang="zh-CN" sz="2400" dirty="0"/>
              <a:t>3%</a:t>
            </a:r>
            <a:r>
              <a:rPr lang="zh-CN" altLang="en-US" sz="2400" dirty="0"/>
              <a:t>。</a:t>
            </a:r>
            <a:r>
              <a:rPr lang="en-US" altLang="zh-CN" sz="2400" dirty="0"/>
              <a:t>18/19</a:t>
            </a:r>
            <a:r>
              <a:rPr lang="zh-CN" altLang="en-US" sz="2400" dirty="0"/>
              <a:t>年度甘蔗产量</a:t>
            </a:r>
            <a:r>
              <a:rPr lang="en-US" altLang="zh-CN" sz="2400" dirty="0"/>
              <a:t>3.4</a:t>
            </a:r>
            <a:r>
              <a:rPr lang="zh-CN" altLang="en-US" sz="2400" dirty="0"/>
              <a:t>亿吨，产糖量</a:t>
            </a:r>
            <a:r>
              <a:rPr lang="en-US" altLang="zh-CN" sz="2400" dirty="0"/>
              <a:t>2738.5</a:t>
            </a:r>
            <a:r>
              <a:rPr lang="zh-CN" altLang="en-US" sz="2400" dirty="0"/>
              <a:t>万吨。蔗农</a:t>
            </a:r>
            <a:r>
              <a:rPr lang="en-US" altLang="zh-CN" sz="2400" dirty="0"/>
              <a:t>500~600</a:t>
            </a:r>
            <a:r>
              <a:rPr lang="zh-CN" altLang="en-US" sz="2400" dirty="0"/>
              <a:t>万人。糖业是印度第二大农产品产业，仅次于棉纺制品行业。</a:t>
            </a:r>
            <a:r>
              <a:rPr lang="en-US" altLang="zh-CN" sz="2400" dirty="0"/>
              <a:t>2018/19</a:t>
            </a:r>
            <a:r>
              <a:rPr lang="zh-CN" altLang="en-US" sz="2400" dirty="0"/>
              <a:t>榨季印度全国共</a:t>
            </a:r>
            <a:r>
              <a:rPr lang="en-US" altLang="zh-CN" sz="2400" dirty="0"/>
              <a:t>501</a:t>
            </a:r>
            <a:r>
              <a:rPr lang="zh-CN" altLang="en-US" sz="2400" dirty="0"/>
              <a:t>家糖厂开榨生产。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1E692B-E294-4243-A0CD-5320DFF6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6</a:t>
            </a:fld>
            <a:endParaRPr lang="zh-CN" altLang="zh-CN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19D6FF-10C7-4E22-AF48-B4E5ADE0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690792"/>
            <a:ext cx="4968552" cy="41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635C97-1BEB-4B00-A2B9-EA277ABD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印度主要产糖区分布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FAC5888-E4C9-467E-A502-C96268EDB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690792"/>
            <a:ext cx="4608512" cy="443537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F76D22-F8EF-459A-B363-3F368117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7</a:t>
            </a:fld>
            <a:endParaRPr lang="zh-CN" alt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4ECEE7-886E-4931-9328-C8B9594F68CD}"/>
              </a:ext>
            </a:extLst>
          </p:cNvPr>
          <p:cNvSpPr txBox="1"/>
          <p:nvPr/>
        </p:nvSpPr>
        <p:spPr>
          <a:xfrm flipH="1">
            <a:off x="1259632" y="436510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326F11-C8B3-46CD-8BAA-9500F65D681E}"/>
              </a:ext>
            </a:extLst>
          </p:cNvPr>
          <p:cNvSpPr txBox="1"/>
          <p:nvPr/>
        </p:nvSpPr>
        <p:spPr>
          <a:xfrm>
            <a:off x="2555776" y="3059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A61F70-4FF0-4F1F-90D6-A7B5166E66FF}"/>
              </a:ext>
            </a:extLst>
          </p:cNvPr>
          <p:cNvSpPr txBox="1"/>
          <p:nvPr/>
        </p:nvSpPr>
        <p:spPr>
          <a:xfrm>
            <a:off x="1979712" y="5373216"/>
            <a:ext cx="22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3D2B210A-532D-43E7-8E22-3DA2F289A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35193"/>
              </p:ext>
            </p:extLst>
          </p:nvPr>
        </p:nvGraphicFramePr>
        <p:xfrm>
          <a:off x="5076056" y="1772816"/>
          <a:ext cx="3888432" cy="332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4319474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896886429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地区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2018/19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年度</a:t>
                      </a: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（万吨）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50780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zh-CN" altLang="en-US" dirty="0"/>
                        <a:t>马哈拉施特拉邦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980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5170580"/>
                  </a:ext>
                </a:extLst>
              </a:tr>
              <a:tr h="408477">
                <a:tc>
                  <a:txBody>
                    <a:bodyPr/>
                    <a:lstStyle/>
                    <a:p>
                      <a:r>
                        <a:rPr lang="zh-CN" altLang="en-US" dirty="0"/>
                        <a:t>北方邦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1210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518974"/>
                  </a:ext>
                </a:extLst>
              </a:tr>
              <a:tr h="408477">
                <a:tc>
                  <a:txBody>
                    <a:bodyPr/>
                    <a:lstStyle/>
                    <a:p>
                      <a:r>
                        <a:rPr lang="zh-CN" altLang="en-US" dirty="0"/>
                        <a:t>卡纳堪克邦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51143977"/>
                  </a:ext>
                </a:extLst>
              </a:tr>
              <a:tr h="408477">
                <a:tc>
                  <a:txBody>
                    <a:bodyPr/>
                    <a:lstStyle/>
                    <a:p>
                      <a:r>
                        <a:rPr lang="zh-CN" altLang="en-US" dirty="0"/>
                        <a:t>泰米尔纳德邦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22666"/>
                  </a:ext>
                </a:extLst>
              </a:tr>
              <a:tr h="408477">
                <a:tc>
                  <a:txBody>
                    <a:bodyPr/>
                    <a:lstStyle/>
                    <a:p>
                      <a:r>
                        <a:rPr lang="zh-CN" altLang="en-US" dirty="0"/>
                        <a:t>其它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420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0725784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r>
                        <a:rPr lang="zh-CN" altLang="en-US" dirty="0"/>
                        <a:t>总计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3130</a:t>
                      </a:r>
                      <a:endParaRPr lang="zh-CN" alt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B050"/>
                        </a:gs>
                        <a:gs pos="48000">
                          <a:schemeClr val="accent5">
                            <a:lumMod val="97000"/>
                            <a:lumOff val="3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61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25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2E511-B4C8-4F89-859B-E286EF38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0712"/>
            <a:ext cx="8507288" cy="720080"/>
          </a:xfrm>
        </p:spPr>
        <p:txBody>
          <a:bodyPr/>
          <a:lstStyle/>
          <a:p>
            <a:r>
              <a:rPr lang="zh-CN" altLang="en-US" sz="2400" dirty="0"/>
              <a:t>印度食糖产量不断上升，在世界食糖地位的重要性日益凸显。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F6229D-576E-4051-9402-00DE6C628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7"/>
            <a:ext cx="8229600" cy="417135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466FB-CC05-4524-9F98-BFF57D27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45225"/>
            <a:ext cx="2746648" cy="208111"/>
          </a:xfrm>
        </p:spPr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5730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F919C-935A-41F6-81C2-7394EFEDE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印度食糖国内需求十分巨大。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6E3351B-21C7-4F85-8AE5-A7798AC16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229600" cy="4320479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961093-C0C4-4B89-9548-8AF7FAB3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5C5F-7A88-4E72-9852-FB60498E84EB}" type="slidenum">
              <a:rPr lang="zh-CN" altLang="zh-CN" smtClean="0"/>
              <a:pPr>
                <a:defRPr/>
              </a:pPr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2203142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Pages>0</Pages>
  <Words>1146</Words>
  <Characters>0</Characters>
  <Application>Microsoft Office PowerPoint</Application>
  <DocSecurity>0</DocSecurity>
  <PresentationFormat>全屏显示(4:3)</PresentationFormat>
  <Lines>0</Lines>
  <Paragraphs>112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宋体</vt:lpstr>
      <vt:lpstr>Arial</vt:lpstr>
      <vt:lpstr>Calibri</vt:lpstr>
      <vt:lpstr>默认设计模板</vt:lpstr>
      <vt:lpstr>蝗灾助推白糖涨势</vt:lpstr>
      <vt:lpstr>主要内容</vt:lpstr>
      <vt:lpstr>最新消息印度蝗灾已经基本得到控制</vt:lpstr>
      <vt:lpstr>未来蝗灾的发展状况和防控措施</vt:lpstr>
      <vt:lpstr>主要内容</vt:lpstr>
      <vt:lpstr>印度是全球食糖前两大主产国</vt:lpstr>
      <vt:lpstr>印度主要产糖区分布</vt:lpstr>
      <vt:lpstr>印度食糖产量不断上升，在世界食糖地位的重要性日益凸显。</vt:lpstr>
      <vt:lpstr>印度食糖国内需求十分巨大。</vt:lpstr>
      <vt:lpstr>近两年来由于产量大增，印度国内食糖期末库存量较大，出口需求比较迫切。</vt:lpstr>
      <vt:lpstr>主要内容</vt:lpstr>
      <vt:lpstr>全球糖市进入减产周期</vt:lpstr>
      <vt:lpstr>各主产国生产情况</vt:lpstr>
      <vt:lpstr>CFTC基金净多持仓持续增加</vt:lpstr>
      <vt:lpstr>国内食糖供需状况</vt:lpstr>
      <vt:lpstr>国内食糖进口</vt:lpstr>
      <vt:lpstr>国内食糖新增工业库存</vt:lpstr>
      <vt:lpstr>2020年02月14日白糖注册仓单以及有效预报合计12,483张</vt:lpstr>
      <vt:lpstr>国内市场政策因素分析</vt:lpstr>
      <vt:lpstr>主要内容</vt:lpstr>
      <vt:lpstr>总结</vt:lpstr>
      <vt:lpstr>展望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主标题位置（黑体-44号大小-文字居中-白色）</dc:title>
  <dc:creator>ray</dc:creator>
  <cp:lastModifiedBy>JiaYue</cp:lastModifiedBy>
  <cp:revision>384</cp:revision>
  <dcterms:created xsi:type="dcterms:W3CDTF">2012-06-06T01:30:27Z</dcterms:created>
  <dcterms:modified xsi:type="dcterms:W3CDTF">2020-02-18T06:24:08Z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