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7" r:id="rId2"/>
  </p:sldMasterIdLst>
  <p:notesMasterIdLst>
    <p:notesMasterId r:id="rId23"/>
  </p:notesMasterIdLst>
  <p:handoutMasterIdLst>
    <p:handoutMasterId r:id="rId24"/>
  </p:handoutMasterIdLst>
  <p:sldIdLst>
    <p:sldId id="4636" r:id="rId3"/>
    <p:sldId id="4699" r:id="rId4"/>
    <p:sldId id="4701" r:id="rId5"/>
    <p:sldId id="4705" r:id="rId6"/>
    <p:sldId id="4706" r:id="rId7"/>
    <p:sldId id="4711" r:id="rId8"/>
    <p:sldId id="4712" r:id="rId9"/>
    <p:sldId id="4713" r:id="rId10"/>
    <p:sldId id="4714" r:id="rId11"/>
    <p:sldId id="4715" r:id="rId12"/>
    <p:sldId id="4716" r:id="rId13"/>
    <p:sldId id="4717" r:id="rId14"/>
    <p:sldId id="4718" r:id="rId15"/>
    <p:sldId id="4719" r:id="rId16"/>
    <p:sldId id="4707" r:id="rId17"/>
    <p:sldId id="4702" r:id="rId18"/>
    <p:sldId id="4708" r:id="rId19"/>
    <p:sldId id="4709" r:id="rId20"/>
    <p:sldId id="4710" r:id="rId21"/>
    <p:sldId id="4629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509905" indent="-1454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021080" indent="-2933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533525" indent="-4413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045335" indent="-5892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819910" algn="l" defTabSz="72834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184400" algn="l" defTabSz="72834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548255" algn="l" defTabSz="72834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912110" algn="l" defTabSz="72834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0000"/>
    <a:srgbClr val="00B050"/>
    <a:srgbClr val="EE7012"/>
    <a:srgbClr val="8064A2"/>
    <a:srgbClr val="4F80BD"/>
    <a:srgbClr val="2D61B7"/>
    <a:srgbClr val="003B9B"/>
    <a:srgbClr val="59595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3135" autoAdjust="0"/>
  </p:normalViewPr>
  <p:slideViewPr>
    <p:cSldViewPr>
      <p:cViewPr>
        <p:scale>
          <a:sx n="75" d="100"/>
          <a:sy n="75" d="100"/>
        </p:scale>
        <p:origin x="-1182" y="300"/>
      </p:cViewPr>
      <p:guideLst>
        <p:guide orient="horz" pos="288"/>
        <p:guide orient="horz" pos="3900"/>
        <p:guide orient="horz" pos="273"/>
        <p:guide orient="horz" pos="3608"/>
        <p:guide orient="horz" pos="2209"/>
        <p:guide pos="4072"/>
        <p:guide pos="546"/>
        <p:guide pos="7524"/>
        <p:guide pos="6898"/>
        <p:guide pos="2848"/>
        <p:guide pos="394"/>
        <p:guide pos="5390"/>
        <p:guide pos="4870"/>
        <p:guide pos="2972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966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2020-02-13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342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2020-02-13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893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322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70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9093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478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9910" algn="l" defTabSz="7277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83765" algn="l" defTabSz="7277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7620" algn="l" defTabSz="7277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11475" algn="l" defTabSz="7277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3DAD-0856-E642-A2E3-33DE1691B5A4}" type="datetime1">
              <a:rPr lang="zh-CN" altLang="en-US" smtClean="0"/>
              <a:t>2020-02-13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457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805" tIns="36403" rIns="72805" bIns="36403"/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2512220" y="0"/>
            <a:ext cx="3436144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805" tIns="36403" rIns="72805" bIns="36403"/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5948366" y="0"/>
            <a:ext cx="3195637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805" tIns="36403" rIns="72805" bIns="36403"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6631782" y="3429000"/>
            <a:ext cx="2512219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805" tIns="36403" rIns="72805" bIns="36403"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72805" tIns="36403" rIns="72805" bIns="3640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 lIns="72805" tIns="36403" rIns="72805" bIns="36403"/>
          <a:lstStyle>
            <a:lvl1pPr marL="0" indent="0" algn="ctr">
              <a:buNone/>
              <a:defRPr/>
            </a:lvl1pPr>
            <a:lvl2pPr marL="383540" indent="0" algn="ctr">
              <a:buNone/>
              <a:defRPr/>
            </a:lvl2pPr>
            <a:lvl3pPr marL="767715" indent="0" algn="ctr">
              <a:buNone/>
              <a:defRPr/>
            </a:lvl3pPr>
            <a:lvl4pPr marL="1151890" indent="0" algn="ctr">
              <a:buNone/>
              <a:defRPr/>
            </a:lvl4pPr>
            <a:lvl5pPr marL="1535430" indent="0" algn="ctr">
              <a:buNone/>
              <a:defRPr/>
            </a:lvl5pPr>
            <a:lvl6pPr marL="1919605" indent="0" algn="ctr">
              <a:buNone/>
              <a:defRPr/>
            </a:lvl6pPr>
            <a:lvl7pPr marL="2303780" indent="0" algn="ctr">
              <a:buNone/>
              <a:defRPr/>
            </a:lvl7pPr>
            <a:lvl8pPr marL="2687320" indent="0" algn="ctr">
              <a:buNone/>
              <a:defRPr/>
            </a:lvl8pPr>
            <a:lvl9pPr marL="307149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8178D-F019-3B47-BB96-538641ED062A}" type="datetime1">
              <a:rPr lang="zh-CN" altLang="en-US" smtClean="0"/>
              <a:t>2020-02-13</a:t>
            </a:fld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lIns="72805" tIns="36403" rIns="72805" bIns="3640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1C77-0B0B-1E4C-BB34-B6A60AB82F26}" type="datetime1">
              <a:rPr lang="zh-CN" altLang="en-US" smtClean="0"/>
              <a:t>2020-02-13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advClick="0" advTm="0">
    <p:pull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lIns="72805" tIns="36403" rIns="72805" bIns="36403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792" y="1825890"/>
            <a:ext cx="7886418" cy="4351729"/>
          </a:xfrm>
          <a:prstGeom prst="rect">
            <a:avLst/>
          </a:prstGeom>
        </p:spPr>
        <p:txBody>
          <a:bodyPr lIns="72805" tIns="36403" rIns="72805" bIns="36403"/>
          <a:lstStyle/>
          <a:p>
            <a:pPr lvl="0" fontAlgn="base"/>
            <a:r>
              <a:rPr lang="zh-CN" altLang="en-US" strike="noStrike" noProof="1"/>
              <a:t>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defTabSz="728345" eaLnBrk="0" hangingPunct="0">
              <a:defRPr/>
            </a:lvl1pPr>
          </a:lstStyle>
          <a:p>
            <a:pPr>
              <a:defRPr/>
            </a:pPr>
            <a:fld id="{7180945D-6DE4-9B47-B5A1-B6C503EA8BA8}" type="datetime1">
              <a:rPr lang="zh-CN" altLang="en-US" sz="1400" smtClean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2020-02-13</a:t>
            </a:fld>
            <a:endParaRPr lang="zh-CN" altLang="en-US" sz="14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algn="l" defTabSz="728345" eaLnBrk="0" hangingPunct="0">
              <a:defRPr/>
            </a:lvl1pPr>
          </a:lstStyle>
          <a:p>
            <a:pPr>
              <a:defRPr/>
            </a:pPr>
            <a:endParaRPr lang="zh-CN" altLang="en-US" sz="14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7"/>
            <a:ext cx="2056836" cy="364275"/>
          </a:xfrm>
          <a:prstGeom prst="rect">
            <a:avLst/>
          </a:prstGeom>
        </p:spPr>
        <p:txBody>
          <a:bodyPr vert="horz" lIns="72823" tIns="36411" rIns="72823" bIns="3641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7"/>
            <a:ext cx="2056836" cy="364275"/>
          </a:xfrm>
          <a:prstGeom prst="rect">
            <a:avLst/>
          </a:prstGeom>
        </p:spPr>
        <p:txBody>
          <a:bodyPr vert="horz" lIns="72823" tIns="36411" rIns="72823" bIns="3641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7"/>
            <a:ext cx="2056836" cy="364275"/>
          </a:xfrm>
          <a:prstGeom prst="rect">
            <a:avLst/>
          </a:prstGeom>
        </p:spPr>
        <p:txBody>
          <a:bodyPr vert="horz" lIns="72823" tIns="36411" rIns="72823" bIns="3641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72805" tIns="36403" rIns="72805" bIns="3640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 lIns="72805" tIns="36403" rIns="72805" bIns="36403"/>
          <a:lstStyle>
            <a:lvl1pPr marL="0" indent="0" algn="ctr">
              <a:buNone/>
              <a:defRPr/>
            </a:lvl1pPr>
            <a:lvl2pPr marL="383540" indent="0" algn="ctr">
              <a:buNone/>
              <a:defRPr/>
            </a:lvl2pPr>
            <a:lvl3pPr marL="767715" indent="0" algn="ctr">
              <a:buNone/>
              <a:defRPr/>
            </a:lvl3pPr>
            <a:lvl4pPr marL="1151890" indent="0" algn="ctr">
              <a:buNone/>
              <a:defRPr/>
            </a:lvl4pPr>
            <a:lvl5pPr marL="1535430" indent="0" algn="ctr">
              <a:buNone/>
              <a:defRPr/>
            </a:lvl5pPr>
            <a:lvl6pPr marL="1919605" indent="0" algn="ctr">
              <a:buNone/>
              <a:defRPr/>
            </a:lvl6pPr>
            <a:lvl7pPr marL="2303780" indent="0" algn="ctr">
              <a:buNone/>
              <a:defRPr/>
            </a:lvl7pPr>
            <a:lvl8pPr marL="2687320" indent="0" algn="ctr">
              <a:buNone/>
              <a:defRPr/>
            </a:lvl8pPr>
            <a:lvl9pPr marL="307149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8178D-F019-3B47-BB96-538641ED062A}" type="datetime1">
              <a:rPr lang="zh-CN" altLang="en-US" smtClean="0"/>
              <a:t>2020-02-13</a:t>
            </a:fld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lIns="72805" tIns="36403" rIns="72805" bIns="3640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1C77-0B0B-1E4C-BB34-B6A60AB82F26}" type="datetime1">
              <a:rPr lang="zh-CN" altLang="en-US" smtClean="0"/>
              <a:t>2020-02-13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advClick="0" advTm="0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lIns="72805" tIns="36403" rIns="72805" bIns="36403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792" y="1825890"/>
            <a:ext cx="7886418" cy="4351729"/>
          </a:xfrm>
          <a:prstGeom prst="rect">
            <a:avLst/>
          </a:prstGeom>
        </p:spPr>
        <p:txBody>
          <a:bodyPr lIns="72805" tIns="36403" rIns="72805" bIns="36403"/>
          <a:lstStyle/>
          <a:p>
            <a:pPr lvl="0" fontAlgn="base"/>
            <a:r>
              <a:rPr lang="zh-CN" altLang="en-US" strike="noStrike" noProof="1"/>
              <a:t>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defTabSz="728345" eaLnBrk="0" hangingPunct="0">
              <a:defRPr/>
            </a:lvl1pPr>
          </a:lstStyle>
          <a:p>
            <a:pPr>
              <a:defRPr/>
            </a:pPr>
            <a:fld id="{7180945D-6DE4-9B47-B5A1-B6C503EA8BA8}" type="datetime1">
              <a:rPr lang="zh-CN" altLang="en-US" sz="1400" smtClean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2020-02-13</a:t>
            </a:fld>
            <a:endParaRPr lang="zh-CN" altLang="en-US" sz="14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algn="l" defTabSz="728345" eaLnBrk="0" hangingPunct="0">
              <a:defRPr/>
            </a:lvl1pPr>
          </a:lstStyle>
          <a:p>
            <a:pPr>
              <a:defRPr/>
            </a:pPr>
            <a:endParaRPr lang="zh-CN" altLang="en-US" sz="14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7"/>
            <a:ext cx="2056836" cy="364275"/>
          </a:xfrm>
          <a:prstGeom prst="rect">
            <a:avLst/>
          </a:prstGeom>
        </p:spPr>
        <p:txBody>
          <a:bodyPr vert="horz" lIns="72823" tIns="36411" rIns="72823" bIns="3641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7"/>
            <a:ext cx="2056836" cy="364275"/>
          </a:xfrm>
          <a:prstGeom prst="rect">
            <a:avLst/>
          </a:prstGeom>
        </p:spPr>
        <p:txBody>
          <a:bodyPr vert="horz" lIns="72823" tIns="36411" rIns="72823" bIns="3641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7"/>
            <a:ext cx="2056836" cy="364275"/>
          </a:xfrm>
          <a:prstGeom prst="rect">
            <a:avLst/>
          </a:prstGeom>
        </p:spPr>
        <p:txBody>
          <a:bodyPr vert="horz" lIns="72823" tIns="36411" rIns="72823" bIns="3641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3DAD-0856-E642-A2E3-33DE1691B5A4}" type="datetime1">
              <a:rPr lang="zh-CN" altLang="en-US" smtClean="0"/>
              <a:t>2020-02-13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2" y="1390870"/>
            <a:ext cx="2710543" cy="476925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72805" tIns="36403" rIns="72805" bIns="36403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2" y="635674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1CD65-2DF2-CA46-B7B8-855692EC97D3}" type="datetime1">
              <a:rPr lang="zh-CN" altLang="en-US" smtClean="0"/>
              <a:t>2020-02-13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6356749"/>
            <a:ext cx="3086382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52" y="814049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521098"/>
            <a:ext cx="2384326" cy="45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728345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245" indent="-182245" algn="l" defTabSz="728345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9955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3810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38300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155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66010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30500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94355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3855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8345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2200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6055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9910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4400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8255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110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2" y="635674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1CD65-2DF2-CA46-B7B8-855692EC97D3}" type="datetime1">
              <a:rPr lang="zh-CN" altLang="en-US" smtClean="0"/>
              <a:t>2020-02-13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6356749"/>
            <a:ext cx="3086382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52" y="814049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8184" y="521098"/>
            <a:ext cx="2384326" cy="45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hf hdr="0" ftr="0" dt="0"/>
  <p:txStyles>
    <p:titleStyle>
      <a:lvl1pPr algn="l" defTabSz="728345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245" indent="-182245" algn="l" defTabSz="728345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9955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3810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38300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155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66010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30500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94355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3855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8345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2200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6055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9910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4400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8255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110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34ADD-B840-4FD8-BE50-B50E8A98FF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1.PPT封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1495962" y="170080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+mn-ea"/>
                <a:ea typeface="+mn-ea"/>
              </a:rPr>
              <a:t>疫情下的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  <a:ea typeface="+mn-ea"/>
              </a:rPr>
              <a:t>CPI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ea typeface="+mn-ea"/>
              </a:rPr>
              <a:t>之生鲜涨跌（鸡蛋、苹果）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59976" y="3129349"/>
            <a:ext cx="2880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格林大华期货    王立力</a:t>
            </a:r>
            <a:b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20200213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0680" y="5733415"/>
            <a:ext cx="1419225" cy="714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altLang="zh-CN" sz="900" b="1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研究员：王立力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altLang="zh-CN" sz="900" b="1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从业资格号：F3003830 投资咨询号：Z0012049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55576" y="1124744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+mn-ea"/>
                <a:ea typeface="+mn-ea"/>
              </a:rPr>
              <a:t>远期走强逻辑：存栏</a:t>
            </a:r>
            <a:endParaRPr lang="en-US" altLang="zh-CN" sz="2400" b="1" dirty="0" smtClean="0">
              <a:latin typeface="+mn-ea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2132856"/>
            <a:ext cx="698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/>
              <a:t>补栏缺口如何形成？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en-US" altLang="zh-CN" dirty="0" smtClean="0"/>
              <a:t>1</a:t>
            </a:r>
            <a:r>
              <a:rPr lang="zh-CN" altLang="en-US" dirty="0" smtClean="0"/>
              <a:t>、养殖户亏损严重，补栏积极性差。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en-US" altLang="zh-CN" dirty="0" smtClean="0"/>
              <a:t>2</a:t>
            </a:r>
            <a:r>
              <a:rPr lang="zh-CN" altLang="en-US" dirty="0" smtClean="0"/>
              <a:t>、养殖企业多为农村，运输影响较大，且种鸡场孵化量小。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主观</a:t>
            </a:r>
            <a:r>
              <a:rPr lang="en-US" altLang="zh-CN" dirty="0" smtClean="0"/>
              <a:t>+</a:t>
            </a:r>
            <a:r>
              <a:rPr lang="zh-CN" altLang="en-US" dirty="0" smtClean="0"/>
              <a:t>客观，因素叠加。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002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55576" y="1124744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+mn-ea"/>
                <a:ea typeface="+mn-ea"/>
              </a:rPr>
              <a:t>远期走强逻辑：需求</a:t>
            </a:r>
            <a:endParaRPr lang="en-US" altLang="zh-CN" sz="2400" b="1" dirty="0" smtClean="0">
              <a:latin typeface="+mn-ea"/>
              <a:ea typeface="+mn-ea"/>
            </a:endParaRPr>
          </a:p>
        </p:txBody>
      </p:sp>
      <p:pic>
        <p:nvPicPr>
          <p:cNvPr id="9217" name="Picture 1" descr="C:\Users\Administrator\AppData\Roaming\Tencent\Users\349665355\QQ\WinTemp\RichOle\N$)71FXXBZS1@2GV}41)9I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67304"/>
            <a:ext cx="76771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6052646"/>
            <a:ext cx="734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夏季年内高点：炎热产蛋率下降，不宜储存；中秋消费旺季较为集中。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1468" y="5775647"/>
            <a:ext cx="2204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数据来源：禽病网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84197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55576" y="1124744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+mn-ea"/>
              </a:rPr>
              <a:t>历史情景：</a:t>
            </a:r>
            <a:r>
              <a:rPr lang="en-US" altLang="zh-CN" sz="2800" b="1" dirty="0" smtClean="0">
                <a:latin typeface="+mn-ea"/>
              </a:rPr>
              <a:t>14</a:t>
            </a:r>
            <a:r>
              <a:rPr lang="zh-CN" altLang="en-US" sz="2800" b="1" dirty="0" smtClean="0">
                <a:latin typeface="+mn-ea"/>
              </a:rPr>
              <a:t>年、</a:t>
            </a:r>
            <a:r>
              <a:rPr lang="en-US" altLang="zh-CN" sz="2800" b="1" dirty="0" smtClean="0">
                <a:latin typeface="+mn-ea"/>
              </a:rPr>
              <a:t>17</a:t>
            </a:r>
            <a:r>
              <a:rPr lang="zh-CN" altLang="en-US" sz="2800" b="1" dirty="0" smtClean="0">
                <a:latin typeface="+mn-ea"/>
              </a:rPr>
              <a:t>年禽流感</a:t>
            </a:r>
            <a:endParaRPr lang="en-US" altLang="zh-CN" sz="2400" dirty="0" smtClean="0">
              <a:latin typeface="+mn-ea"/>
              <a:ea typeface="+mn-ea"/>
            </a:endParaRPr>
          </a:p>
        </p:txBody>
      </p:sp>
      <p:pic>
        <p:nvPicPr>
          <p:cNvPr id="2050" name="Picture 2" descr="C:\Users\Administrator\AppData\Roaming\Tencent\Users\349665355\QQ\WinTemp\RichOle\0)U86@F6%}VC8_8~YWL0CX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0034"/>
            <a:ext cx="5760640" cy="20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AppData\Roaming\Tencent\Users\349665355\QQ\WinTemp\RichOle\IT0ZHIIXHPIBUM98X{OMX%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52" y="4149080"/>
            <a:ext cx="573659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8091" y="3002070"/>
            <a:ext cx="1576072" cy="170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14</a:t>
            </a:r>
            <a:r>
              <a:rPr lang="zh-CN" altLang="en-US" dirty="0" smtClean="0"/>
              <a:t>年、</a:t>
            </a:r>
            <a:r>
              <a:rPr lang="en-US" altLang="zh-CN" dirty="0" smtClean="0"/>
              <a:t>17</a:t>
            </a:r>
            <a:r>
              <a:rPr lang="zh-CN" altLang="en-US" dirty="0" smtClean="0"/>
              <a:t>年：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共同点都是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在夏季启动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大行情。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11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55576" y="1124744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+mn-ea"/>
                <a:ea typeface="+mn-ea"/>
              </a:rPr>
              <a:t>供减需增</a:t>
            </a:r>
            <a:endParaRPr lang="en-US" altLang="zh-CN" sz="2400" b="1" dirty="0" smtClean="0"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4260" y="3429000"/>
            <a:ext cx="549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存栏下降</a:t>
            </a:r>
            <a:r>
              <a:rPr lang="en-US" altLang="zh-CN" dirty="0" smtClean="0"/>
              <a:t>+</a:t>
            </a:r>
            <a:r>
              <a:rPr lang="zh-CN" altLang="en-US" dirty="0" smtClean="0"/>
              <a:t>需求增加</a:t>
            </a:r>
            <a:r>
              <a:rPr lang="en-US" altLang="zh-CN" dirty="0" smtClean="0"/>
              <a:t>+</a:t>
            </a:r>
            <a:r>
              <a:rPr lang="zh-CN" altLang="en-US" dirty="0" smtClean="0"/>
              <a:t>周期性年内高点</a:t>
            </a:r>
            <a:r>
              <a:rPr lang="en-US" altLang="zh-CN" dirty="0" smtClean="0"/>
              <a:t>+</a:t>
            </a:r>
            <a:r>
              <a:rPr lang="zh-CN" altLang="en-US" dirty="0" smtClean="0"/>
              <a:t>期货强月属性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47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55576" y="1124744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</a:rPr>
              <a:t>结论 ：“火箭蛋”可期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445" y="1988840"/>
            <a:ext cx="746710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 smtClean="0"/>
              <a:t>、未来存栏量下降是大概率事件；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2</a:t>
            </a:r>
            <a:r>
              <a:rPr lang="zh-CN" altLang="en-US" dirty="0" smtClean="0"/>
              <a:t>、历史疫情后都以空间换时间的方式，走出“火箭蛋”行情；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3</a:t>
            </a:r>
            <a:r>
              <a:rPr lang="zh-CN" altLang="en-US" dirty="0" smtClean="0"/>
              <a:t>、夏季</a:t>
            </a:r>
            <a:r>
              <a:rPr lang="zh-CN" altLang="en-US" dirty="0"/>
              <a:t>是历年来年内价格最高的</a:t>
            </a:r>
            <a:r>
              <a:rPr lang="zh-CN" altLang="en-US" dirty="0" smtClean="0"/>
              <a:t>阶段（期货行情至</a:t>
            </a:r>
            <a:r>
              <a:rPr lang="en-US" altLang="zh-CN" dirty="0" smtClean="0"/>
              <a:t>8</a:t>
            </a:r>
            <a:r>
              <a:rPr lang="zh-CN" altLang="en-US" dirty="0" smtClean="0"/>
              <a:t>月）。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2020</a:t>
            </a:r>
            <a:r>
              <a:rPr lang="zh-CN" altLang="en-US" dirty="0" smtClean="0"/>
              <a:t>年</a:t>
            </a:r>
            <a:r>
              <a:rPr lang="en-US" altLang="zh-CN" dirty="0" smtClean="0"/>
              <a:t>2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13</a:t>
            </a:r>
            <a:r>
              <a:rPr lang="zh-CN" altLang="en-US" dirty="0" smtClean="0"/>
              <a:t>日建议：轻视现货蛋价，聚焦远月合约，逢低分批布局多单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，以</a:t>
            </a:r>
            <a:r>
              <a:rPr lang="en-US" altLang="zh-CN" dirty="0" smtClean="0"/>
              <a:t>07</a:t>
            </a:r>
            <a:r>
              <a:rPr lang="zh-CN" altLang="en-US" dirty="0" smtClean="0"/>
              <a:t>、</a:t>
            </a:r>
            <a:r>
              <a:rPr lang="en-US" altLang="zh-CN" dirty="0" smtClean="0"/>
              <a:t>08</a:t>
            </a:r>
            <a:r>
              <a:rPr lang="zh-CN" altLang="en-US" dirty="0" smtClean="0"/>
              <a:t>、</a:t>
            </a:r>
            <a:r>
              <a:rPr lang="en-US" altLang="zh-CN" dirty="0" smtClean="0"/>
              <a:t>09</a:t>
            </a:r>
            <a:r>
              <a:rPr lang="zh-CN" altLang="en-US" dirty="0" smtClean="0"/>
              <a:t>合约为主，考虑合约强弱属性，建议</a:t>
            </a:r>
            <a:r>
              <a:rPr lang="en-US" altLang="zh-CN" dirty="0" smtClean="0"/>
              <a:t>08</a:t>
            </a:r>
            <a:r>
              <a:rPr lang="zh-CN" altLang="en-US" dirty="0" smtClean="0"/>
              <a:t>月份。</a:t>
            </a:r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838445" y="4706920"/>
            <a:ext cx="69127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风险点：新冠疫情</a:t>
            </a:r>
            <a:r>
              <a:rPr lang="zh-CN" altLang="en-US" dirty="0" smtClean="0"/>
              <a:t>。短期活</a:t>
            </a:r>
            <a:r>
              <a:rPr lang="zh-CN" altLang="en-US" dirty="0"/>
              <a:t>禽交易市场和屠宰场复工率超预期</a:t>
            </a:r>
            <a:r>
              <a:rPr lang="zh-CN" altLang="en-US" dirty="0" smtClean="0"/>
              <a:t>，供应结构调整，蛋价有望回升</a:t>
            </a:r>
            <a:r>
              <a:rPr lang="zh-CN" altLang="en-US" dirty="0"/>
              <a:t>或</a:t>
            </a:r>
            <a:r>
              <a:rPr lang="zh-CN" altLang="en-US" dirty="0" smtClean="0"/>
              <a:t>平稳运行。近期跌越多，远期行情越大。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618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383375"/>
            <a:ext cx="3518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r"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solidFill>
                  <a:srgbClr val="FF0000"/>
                </a:solidFill>
              </a:rPr>
              <a:t>三、苹果行情展望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3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55576" y="1124744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/>
              <a:t>品种特点</a:t>
            </a:r>
            <a:endParaRPr lang="zh-CN" altLang="en-US" sz="2800" b="1" dirty="0"/>
          </a:p>
        </p:txBody>
      </p:sp>
      <p:sp>
        <p:nvSpPr>
          <p:cNvPr id="7" name="灯片编号占位符 2"/>
          <p:cNvSpPr txBox="1">
            <a:spLocks/>
          </p:cNvSpPr>
          <p:nvPr/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509905" indent="-145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021080" indent="-2933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533525" indent="-4413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45335" indent="-5892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1819910" algn="l" defTabSz="72834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184400" algn="l" defTabSz="72834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2548255" algn="l" defTabSz="72834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2912110" algn="l" defTabSz="72834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3E01EE5D-26FB-46D5-A381-ECFB35BF1D34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1388965" y="1988840"/>
            <a:ext cx="4572000" cy="37843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供应：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1</a:t>
            </a:r>
            <a:r>
              <a:rPr lang="zh-CN" altLang="en-US" dirty="0"/>
              <a:t>、季产年销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、年调整供应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、农民调整难度大，且幅度</a:t>
            </a:r>
            <a:r>
              <a:rPr lang="zh-CN" altLang="en-US" dirty="0" smtClean="0"/>
              <a:t>小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/>
              <a:t>需求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1</a:t>
            </a:r>
            <a:r>
              <a:rPr lang="zh-CN" altLang="en-US" dirty="0" smtClean="0"/>
              <a:t>、日常消费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2</a:t>
            </a:r>
            <a:r>
              <a:rPr lang="zh-CN" altLang="en-US" dirty="0" smtClean="0"/>
              <a:t>、偏刚需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3</a:t>
            </a:r>
            <a:r>
              <a:rPr lang="zh-CN" altLang="en-US" dirty="0" smtClean="0"/>
              <a:t>、节日效应突出，尤其春节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840031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55576" y="1124744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/>
              <a:t>基本</a:t>
            </a:r>
            <a:r>
              <a:rPr lang="zh-CN" altLang="en-US" sz="2800" b="1" dirty="0" smtClean="0"/>
              <a:t>面</a:t>
            </a:r>
            <a:endParaRPr lang="zh-CN" altLang="en-US" sz="2800" b="1" dirty="0"/>
          </a:p>
        </p:txBody>
      </p:sp>
      <p:sp>
        <p:nvSpPr>
          <p:cNvPr id="7" name="灯片编号占位符 2"/>
          <p:cNvSpPr txBox="1">
            <a:spLocks/>
          </p:cNvSpPr>
          <p:nvPr/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509905" indent="-145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021080" indent="-2933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533525" indent="-4413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45335" indent="-5892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1819910" algn="l" defTabSz="72834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184400" algn="l" defTabSz="72834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2548255" algn="l" defTabSz="72834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2912110" algn="l" defTabSz="72834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3E01EE5D-26FB-46D5-A381-ECFB35BF1D34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1115616" y="1841920"/>
            <a:ext cx="6984776" cy="875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产量：</a:t>
            </a:r>
            <a:r>
              <a:rPr lang="en-US" altLang="zh-CN" dirty="0" smtClean="0"/>
              <a:t>2019/20</a:t>
            </a:r>
            <a:r>
              <a:rPr lang="zh-CN" altLang="en-US" dirty="0"/>
              <a:t>年度，中国苹果产量预计将达到</a:t>
            </a:r>
            <a:r>
              <a:rPr lang="en-US" altLang="zh-CN" dirty="0"/>
              <a:t>4100</a:t>
            </a:r>
            <a:r>
              <a:rPr lang="zh-CN" altLang="en-US" dirty="0"/>
              <a:t>万吨，产量较去年产量上升了</a:t>
            </a:r>
            <a:r>
              <a:rPr lang="en-US" altLang="zh-CN" dirty="0"/>
              <a:t>24</a:t>
            </a:r>
            <a:r>
              <a:rPr lang="en-US" altLang="zh-CN" dirty="0" smtClean="0"/>
              <a:t>%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11417"/>
            <a:ext cx="56959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Administrator\AppData\Roaming\Tencent\Users\349665355\QQ\WinTemp\RichOle\{N5ZXKYZOUF9IU771YYB78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385" y="2742989"/>
            <a:ext cx="5540645" cy="377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05267" y="6242284"/>
            <a:ext cx="2204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数据来源：中国网</a:t>
            </a:r>
            <a:r>
              <a:rPr lang="en-US" altLang="zh-CN" sz="1200" dirty="0" smtClean="0"/>
              <a:t>-</a:t>
            </a:r>
            <a:r>
              <a:rPr lang="zh-CN" altLang="en-US" sz="1200" dirty="0" smtClean="0"/>
              <a:t>公开信息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56471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55576" y="1124744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/>
              <a:t>行情判断</a:t>
            </a:r>
            <a:endParaRPr lang="zh-CN" altLang="en-US" sz="2800" b="1" dirty="0"/>
          </a:p>
        </p:txBody>
      </p:sp>
      <p:sp>
        <p:nvSpPr>
          <p:cNvPr id="3" name="矩形 2"/>
          <p:cNvSpPr/>
          <p:nvPr/>
        </p:nvSpPr>
        <p:spPr>
          <a:xfrm>
            <a:off x="755576" y="2132856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短期：春节消费锐减，库存预期下降落空</a:t>
            </a:r>
            <a:r>
              <a:rPr lang="zh-CN" altLang="en-US" dirty="0" smtClean="0"/>
              <a:t>，逢节后淡季价格走弱概率大。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中期：</a:t>
            </a:r>
            <a:r>
              <a:rPr lang="en-US" altLang="zh-CN" dirty="0"/>
              <a:t>5</a:t>
            </a:r>
            <a:r>
              <a:rPr lang="zh-CN" altLang="en-US" dirty="0"/>
              <a:t>月前仍为消费淡季，库存压力进一步增加。</a:t>
            </a:r>
            <a:r>
              <a:rPr lang="zh-CN" altLang="en-US" dirty="0" smtClean="0"/>
              <a:t>供应端不</a:t>
            </a:r>
            <a:r>
              <a:rPr lang="zh-CN" altLang="en-US" dirty="0"/>
              <a:t>存在</a:t>
            </a:r>
            <a:r>
              <a:rPr lang="zh-CN" altLang="en-US" dirty="0" smtClean="0"/>
              <a:t>调整，</a:t>
            </a:r>
            <a:r>
              <a:rPr lang="zh-CN" altLang="en-US" dirty="0"/>
              <a:t>价格走</a:t>
            </a:r>
            <a:r>
              <a:rPr lang="zh-CN" altLang="en-US" dirty="0" smtClean="0"/>
              <a:t>弱。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长期</a:t>
            </a:r>
            <a:r>
              <a:rPr lang="zh-CN" altLang="en-US" dirty="0" smtClean="0"/>
              <a:t>：</a:t>
            </a:r>
            <a:r>
              <a:rPr lang="en-US" altLang="zh-CN" dirty="0" smtClean="0"/>
              <a:t>5</a:t>
            </a:r>
            <a:r>
              <a:rPr lang="zh-CN" altLang="en-US" dirty="0" smtClean="0"/>
              <a:t>月后进入</a:t>
            </a:r>
            <a:r>
              <a:rPr lang="zh-CN" altLang="en-US" dirty="0"/>
              <a:t>清库阶段，降价去库存成为主要手段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3646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55576" y="1124744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/>
              <a:t>操作建议</a:t>
            </a:r>
            <a:endParaRPr lang="zh-CN" altLang="en-US" sz="2800" b="1" dirty="0"/>
          </a:p>
        </p:txBody>
      </p:sp>
      <p:pic>
        <p:nvPicPr>
          <p:cNvPr id="5121" name="Picture 1" descr="C:\Users\Administrator\AppData\Roaming\Tencent\Users\349665355\QQ\WinTemp\RichOle\AM_J]}}64A2GMKD6`W0IU7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7" y="1900183"/>
            <a:ext cx="4545988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istrator\AppData\Roaming\Tencent\Users\349665355\QQ\WinTemp\RichOle\CCGQG_44Y[1CJFKLI]KBD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432" y="1875388"/>
            <a:ext cx="4384349" cy="277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1144" y="5013176"/>
            <a:ext cx="66640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2019</a:t>
            </a:r>
            <a:r>
              <a:rPr lang="zh-CN" altLang="en-US" dirty="0" smtClean="0"/>
              <a:t>年果季价格弱，对应</a:t>
            </a:r>
            <a:r>
              <a:rPr lang="en-US" altLang="zh-CN" dirty="0" smtClean="0"/>
              <a:t>05</a:t>
            </a:r>
            <a:r>
              <a:rPr lang="zh-CN" altLang="en-US" dirty="0" smtClean="0"/>
              <a:t>合约，沽空操作。</a:t>
            </a:r>
            <a:r>
              <a:rPr lang="en-US" altLang="zh-CN" dirty="0" smtClean="0"/>
              <a:t>05</a:t>
            </a:r>
            <a:r>
              <a:rPr lang="zh-CN" altLang="en-US" dirty="0" smtClean="0"/>
              <a:t>确定性大于</a:t>
            </a:r>
            <a:r>
              <a:rPr lang="en-US" altLang="zh-CN" dirty="0" smtClean="0"/>
              <a:t>07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2020</a:t>
            </a:r>
            <a:r>
              <a:rPr lang="zh-CN" altLang="en-US" dirty="0" smtClean="0"/>
              <a:t>年果季减产预期，对应</a:t>
            </a:r>
            <a:r>
              <a:rPr lang="en-US" altLang="zh-CN" dirty="0" smtClean="0"/>
              <a:t>10</a:t>
            </a:r>
            <a:r>
              <a:rPr lang="zh-CN" altLang="en-US" dirty="0" smtClean="0"/>
              <a:t>之后月份，逢低做多。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思路：空近，多远；单边或反套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512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67744" y="3356992"/>
            <a:ext cx="3518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r"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solidFill>
                  <a:srgbClr val="FF0000"/>
                </a:solidFill>
              </a:rPr>
              <a:t>一、疫情下的涨跌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23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9" y="1831479"/>
            <a:ext cx="9144000" cy="1620180"/>
          </a:xfrm>
        </p:spPr>
        <p:txBody>
          <a:bodyPr/>
          <a:lstStyle/>
          <a:p>
            <a:pPr indent="0" algn="ctr">
              <a:buNone/>
            </a:pPr>
            <a:endParaRPr lang="en-US" altLang="zh-CN" sz="3200" b="1" dirty="0">
              <a:latin typeface="+mj-ea"/>
              <a:ea typeface="+mj-ea"/>
            </a:endParaRPr>
          </a:p>
          <a:p>
            <a:pPr indent="0" algn="ctr">
              <a:buNone/>
            </a:pPr>
            <a:r>
              <a:rPr lang="zh-CN" altLang="en-US" sz="3200" b="1" dirty="0">
                <a:latin typeface="+mj-ea"/>
                <a:ea typeface="+mj-ea"/>
              </a:rPr>
              <a:t>谢     谢 ！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t>20</a:t>
            </a:fld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66881" y="4797152"/>
            <a:ext cx="3635375" cy="1610360"/>
            <a:chOff x="4525" y="6642"/>
            <a:chExt cx="5725" cy="253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25" y="6642"/>
              <a:ext cx="2237" cy="253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6762" y="6643"/>
              <a:ext cx="3488" cy="24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latin typeface="宋体" panose="02010600030101010101" pitchFamily="2" charset="-122"/>
                  <a:cs typeface="宋体" panose="02010600030101010101" pitchFamily="2" charset="-122"/>
                </a:rPr>
                <a:t>格林大华期货有限公司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>
                  <a:latin typeface="宋体" panose="02010600030101010101" pitchFamily="2" charset="-122"/>
                  <a:cs typeface="宋体" panose="02010600030101010101" pitchFamily="2" charset="-122"/>
                </a:rPr>
                <a:t>研究所：王立力</a:t>
              </a:r>
              <a:br>
                <a:rPr lang="zh-CN" altLang="en-US" sz="1600">
                  <a:latin typeface="宋体" panose="02010600030101010101" pitchFamily="2" charset="-122"/>
                  <a:cs typeface="宋体" panose="02010600030101010101" pitchFamily="2" charset="-122"/>
                </a:rPr>
              </a:br>
              <a:r>
                <a:rPr lang="zh-CN" altLang="en-US" sz="1600">
                  <a:latin typeface="宋体" panose="02010600030101010101" pitchFamily="2" charset="-122"/>
                  <a:cs typeface="宋体" panose="02010600030101010101" pitchFamily="2" charset="-122"/>
                </a:rPr>
                <a:t>电话：</a:t>
              </a:r>
              <a:r>
                <a:rPr lang="en-US" altLang="zh-CN" sz="1600">
                  <a:latin typeface="宋体" panose="02010600030101010101" pitchFamily="2" charset="-122"/>
                  <a:cs typeface="宋体" panose="02010600030101010101" pitchFamily="2" charset="-122"/>
                </a:rPr>
                <a:t>18530096755</a:t>
              </a:r>
              <a:br>
                <a:rPr lang="en-US" altLang="zh-CN" sz="1600">
                  <a:latin typeface="宋体" panose="02010600030101010101" pitchFamily="2" charset="-122"/>
                  <a:cs typeface="宋体" panose="02010600030101010101" pitchFamily="2" charset="-122"/>
                </a:rPr>
              </a:br>
              <a:r>
                <a:rPr lang="zh-CN" altLang="en-US" sz="1600">
                  <a:latin typeface="宋体" panose="02010600030101010101" pitchFamily="2" charset="-122"/>
                  <a:cs typeface="宋体" panose="02010600030101010101" pitchFamily="2" charset="-122"/>
                </a:rPr>
                <a:t>座机：</a:t>
              </a:r>
              <a:r>
                <a:rPr lang="en-US" altLang="zh-CN" sz="1600">
                  <a:latin typeface="宋体" panose="02010600030101010101" pitchFamily="2" charset="-122"/>
                  <a:cs typeface="宋体" panose="02010600030101010101" pitchFamily="2" charset="-122"/>
                </a:rPr>
                <a:t>0371-65616229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87624" y="3361757"/>
            <a:ext cx="666079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直播回看：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2020</a:t>
            </a:r>
            <a:r>
              <a:rPr lang="zh-CN" altLang="en-US" dirty="0" smtClean="0"/>
              <a:t>年</a:t>
            </a:r>
            <a:r>
              <a:rPr lang="en-US" altLang="zh-CN" dirty="0" smtClean="0"/>
              <a:t>02</a:t>
            </a:r>
            <a:r>
              <a:rPr lang="zh-CN" altLang="en-US" smtClean="0"/>
              <a:t>月</a:t>
            </a:r>
            <a:r>
              <a:rPr lang="en-US" altLang="zh-CN" smtClean="0"/>
              <a:t>02</a:t>
            </a:r>
            <a:r>
              <a:rPr lang="zh-CN" altLang="en-US" dirty="0" smtClean="0"/>
              <a:t>：疫情</a:t>
            </a:r>
            <a:r>
              <a:rPr lang="zh-CN" altLang="en-US" dirty="0"/>
              <a:t>抑制需求，鸡蛋供大于求矛盾进一步</a:t>
            </a:r>
            <a:r>
              <a:rPr lang="zh-CN" altLang="en-US" dirty="0" smtClean="0"/>
              <a:t>加剧。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2020</a:t>
            </a:r>
            <a:r>
              <a:rPr lang="zh-CN" altLang="en-US" dirty="0" smtClean="0"/>
              <a:t>年</a:t>
            </a:r>
            <a:r>
              <a:rPr lang="en-US" altLang="zh-CN" dirty="0" smtClean="0"/>
              <a:t>02</a:t>
            </a:r>
            <a:r>
              <a:rPr lang="zh-CN" altLang="en-US" dirty="0" smtClean="0"/>
              <a:t>月</a:t>
            </a:r>
            <a:r>
              <a:rPr lang="en-US" altLang="zh-CN" dirty="0" smtClean="0"/>
              <a:t>07</a:t>
            </a:r>
            <a:r>
              <a:rPr lang="zh-CN" altLang="en-US" dirty="0" smtClean="0"/>
              <a:t>：鸡蛋</a:t>
            </a:r>
            <a:r>
              <a:rPr lang="zh-CN" altLang="en-US" dirty="0"/>
              <a:t>的交易机会在哪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55576" y="1124744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/>
              <a:t>为什么</a:t>
            </a:r>
            <a:r>
              <a:rPr lang="zh-CN" altLang="en-US" sz="2800" b="1" dirty="0" smtClean="0"/>
              <a:t>每年建议</a:t>
            </a:r>
            <a:r>
              <a:rPr lang="zh-CN" altLang="en-US" sz="2800" b="1" dirty="0"/>
              <a:t>做</a:t>
            </a:r>
            <a:r>
              <a:rPr lang="zh-CN" altLang="en-US" sz="2800" b="1" dirty="0" smtClean="0"/>
              <a:t>空</a:t>
            </a:r>
            <a:r>
              <a:rPr lang="en-US" altLang="zh-CN" sz="2800" b="1" dirty="0" smtClean="0"/>
              <a:t>02</a:t>
            </a:r>
            <a:r>
              <a:rPr lang="zh-CN" altLang="en-US" sz="2800" b="1" dirty="0"/>
              <a:t>、</a:t>
            </a:r>
            <a:r>
              <a:rPr lang="en-US" altLang="zh-CN" sz="2800" b="1" dirty="0"/>
              <a:t>03</a:t>
            </a:r>
            <a:r>
              <a:rPr lang="zh-CN" altLang="en-US" sz="2800" b="1" dirty="0"/>
              <a:t>合约或持空单过节？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158655"/>
              </p:ext>
            </p:extLst>
          </p:nvPr>
        </p:nvGraphicFramePr>
        <p:xfrm>
          <a:off x="755578" y="2060848"/>
          <a:ext cx="6840760" cy="30320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152"/>
                <a:gridCol w="1368152"/>
                <a:gridCol w="1368152"/>
                <a:gridCol w="1368152"/>
                <a:gridCol w="1368152"/>
              </a:tblGrid>
              <a:tr h="648072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类别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2018</a:t>
                      </a:r>
                      <a:r>
                        <a:rPr lang="zh-CN" altLang="en-US" sz="1600" dirty="0" smtClean="0"/>
                        <a:t>年</a:t>
                      </a:r>
                      <a:r>
                        <a:rPr lang="en-US" altLang="zh-CN" sz="1600" dirty="0" smtClean="0"/>
                        <a:t>2</a:t>
                      </a:r>
                      <a:r>
                        <a:rPr lang="zh-CN" altLang="en-US" sz="1600" dirty="0" smtClean="0"/>
                        <a:t>月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（</a:t>
                      </a:r>
                      <a:r>
                        <a:rPr lang="en-US" altLang="zh-CN" sz="1600" dirty="0" smtClean="0"/>
                        <a:t>2</a:t>
                      </a:r>
                      <a:r>
                        <a:rPr lang="zh-CN" altLang="en-US" sz="1600" dirty="0" smtClean="0"/>
                        <a:t>月</a:t>
                      </a:r>
                      <a:r>
                        <a:rPr lang="en-US" altLang="zh-CN" sz="1600" dirty="0" smtClean="0"/>
                        <a:t>16</a:t>
                      </a:r>
                      <a:r>
                        <a:rPr lang="zh-CN" altLang="en-US" sz="1600" dirty="0" smtClean="0"/>
                        <a:t>春节）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u="sng" dirty="0" smtClean="0"/>
                        <a:t>2019</a:t>
                      </a:r>
                      <a:r>
                        <a:rPr lang="zh-CN" altLang="en-US" sz="1600" u="sng" dirty="0" smtClean="0"/>
                        <a:t>年</a:t>
                      </a:r>
                      <a:r>
                        <a:rPr lang="en-US" altLang="zh-CN" sz="1600" u="sng" dirty="0" smtClean="0"/>
                        <a:t>1</a:t>
                      </a:r>
                      <a:r>
                        <a:rPr lang="zh-CN" altLang="en-US" sz="1600" u="sng" dirty="0" smtClean="0"/>
                        <a:t>月</a:t>
                      </a:r>
                      <a:endParaRPr lang="zh-CN" altLang="en-US" sz="1600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2019</a:t>
                      </a:r>
                      <a:r>
                        <a:rPr lang="zh-CN" altLang="en-US" sz="1600" dirty="0" smtClean="0"/>
                        <a:t>年</a:t>
                      </a:r>
                      <a:r>
                        <a:rPr lang="en-US" altLang="zh-CN" sz="1600" dirty="0" smtClean="0"/>
                        <a:t>2</a:t>
                      </a:r>
                      <a:r>
                        <a:rPr lang="zh-CN" altLang="en-US" sz="1600" dirty="0" smtClean="0"/>
                        <a:t>月</a:t>
                      </a:r>
                      <a:endParaRPr lang="en-US" altLang="zh-CN" sz="1600" dirty="0" smtClean="0"/>
                    </a:p>
                    <a:p>
                      <a:r>
                        <a:rPr lang="en-US" altLang="zh-CN" sz="1600" dirty="0" smtClean="0"/>
                        <a:t>(2</a:t>
                      </a:r>
                      <a:r>
                        <a:rPr lang="zh-CN" altLang="en-US" sz="1600" dirty="0" smtClean="0"/>
                        <a:t>月</a:t>
                      </a:r>
                      <a:r>
                        <a:rPr lang="en-US" altLang="zh-CN" sz="1600" dirty="0" smtClean="0"/>
                        <a:t>5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zh-CN" altLang="en-US" sz="1600" baseline="0" dirty="0" smtClean="0"/>
                        <a:t>春节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2020</a:t>
                      </a:r>
                      <a:r>
                        <a:rPr lang="zh-CN" altLang="en-US" sz="1600" dirty="0" smtClean="0"/>
                        <a:t>年</a:t>
                      </a:r>
                      <a:r>
                        <a:rPr lang="en-US" altLang="zh-CN" sz="1600" dirty="0" smtClean="0"/>
                        <a:t>1</a:t>
                      </a:r>
                      <a:r>
                        <a:rPr lang="zh-CN" altLang="en-US" sz="1600" dirty="0" smtClean="0"/>
                        <a:t>月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（</a:t>
                      </a:r>
                      <a:r>
                        <a:rPr lang="en-US" altLang="zh-CN" sz="1600" dirty="0" smtClean="0"/>
                        <a:t>1</a:t>
                      </a:r>
                      <a:r>
                        <a:rPr lang="zh-CN" altLang="en-US" sz="1600" dirty="0" smtClean="0"/>
                        <a:t>月</a:t>
                      </a:r>
                      <a:r>
                        <a:rPr lang="en-US" altLang="zh-CN" sz="1600" dirty="0" smtClean="0"/>
                        <a:t>25</a:t>
                      </a:r>
                      <a:r>
                        <a:rPr lang="zh-CN" altLang="en-US" sz="1600" dirty="0" smtClean="0"/>
                        <a:t>春节）</a:t>
                      </a:r>
                      <a:endParaRPr lang="zh-CN" altLang="en-US" sz="1600" dirty="0"/>
                    </a:p>
                  </a:txBody>
                  <a:tcPr/>
                </a:tc>
              </a:tr>
              <a:tr h="65454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CPI</a:t>
                      </a:r>
                      <a:r>
                        <a:rPr lang="zh-CN" altLang="en-US" sz="1600" dirty="0" smtClean="0"/>
                        <a:t>鸡蛋（环比）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0.6%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u="sng" dirty="0" smtClean="0"/>
                        <a:t>0.5%</a:t>
                      </a:r>
                      <a:endParaRPr lang="zh-CN" altLang="en-US" sz="1800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0B050"/>
                          </a:solidFill>
                        </a:rPr>
                        <a:t>-5.3%</a:t>
                      </a:r>
                      <a:endParaRPr lang="zh-CN" alt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0B050"/>
                          </a:solidFill>
                        </a:rPr>
                        <a:t>-3.2%</a:t>
                      </a:r>
                      <a:endParaRPr lang="zh-CN" alt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65454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CPI</a:t>
                      </a:r>
                      <a:r>
                        <a:rPr lang="zh-CN" altLang="en-US" sz="1600" dirty="0" smtClean="0"/>
                        <a:t>鲜果（环比）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6.4%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u="sng" dirty="0" smtClean="0">
                          <a:solidFill>
                            <a:schemeClr val="tx1"/>
                          </a:solidFill>
                        </a:rPr>
                        <a:t>5.4%</a:t>
                      </a:r>
                      <a:endParaRPr lang="zh-CN" altLang="en-US" sz="1800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2.3%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-5%</a:t>
                      </a:r>
                      <a:endParaRPr lang="zh-CN" altLang="en-US" sz="1800" dirty="0"/>
                    </a:p>
                  </a:txBody>
                  <a:tcPr/>
                </a:tc>
              </a:tr>
              <a:tr h="654548">
                <a:tc>
                  <a:txBody>
                    <a:bodyPr/>
                    <a:lstStyle/>
                    <a:p>
                      <a:pPr marL="0" marR="0" indent="0" algn="l" defTabSz="728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鸡蛋现货（环比）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0B050"/>
                          </a:solidFill>
                        </a:rPr>
                        <a:t>-5%</a:t>
                      </a:r>
                      <a:endParaRPr lang="zh-CN" alt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u="sng" dirty="0" smtClean="0">
                          <a:solidFill>
                            <a:schemeClr val="tx1"/>
                          </a:solidFill>
                        </a:rPr>
                        <a:t>-0.07%</a:t>
                      </a:r>
                      <a:endParaRPr lang="zh-CN" altLang="en-US" sz="1800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0B050"/>
                          </a:solidFill>
                        </a:rPr>
                        <a:t>-38.4%</a:t>
                      </a:r>
                      <a:endParaRPr lang="zh-CN" alt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0B050"/>
                          </a:solidFill>
                        </a:rPr>
                        <a:t>-22%</a:t>
                      </a:r>
                    </a:p>
                  </a:txBody>
                  <a:tcPr/>
                </a:tc>
              </a:tr>
              <a:tr h="420317">
                <a:tc>
                  <a:txBody>
                    <a:bodyPr/>
                    <a:lstStyle/>
                    <a:p>
                      <a:pPr marL="0" marR="0" indent="0" algn="l" defTabSz="728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CPI</a:t>
                      </a:r>
                      <a:r>
                        <a:rPr lang="zh-CN" altLang="en-US" sz="1600" dirty="0" smtClean="0"/>
                        <a:t>（环比）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1.2%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u="sng" dirty="0" smtClean="0">
                          <a:solidFill>
                            <a:schemeClr val="tx1"/>
                          </a:solidFill>
                        </a:rPr>
                        <a:t>0.5%</a:t>
                      </a:r>
                      <a:endParaRPr lang="zh-CN" altLang="en-US" sz="1800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1%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1.4%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552" y="5374957"/>
            <a:ext cx="8563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近三年春节当月平均：</a:t>
            </a:r>
            <a:r>
              <a:rPr lang="en-US" altLang="zh-CN" dirty="0" smtClean="0"/>
              <a:t>CIP</a:t>
            </a:r>
            <a:r>
              <a:rPr lang="zh-CN" altLang="en-US" dirty="0" smtClean="0"/>
              <a:t>平均涨</a:t>
            </a:r>
            <a:r>
              <a:rPr lang="en-US" altLang="zh-CN" dirty="0" smtClean="0"/>
              <a:t>1.2%</a:t>
            </a:r>
            <a:r>
              <a:rPr lang="zh-CN" altLang="en-US" dirty="0" smtClean="0"/>
              <a:t>，鸡蛋</a:t>
            </a:r>
            <a:r>
              <a:rPr lang="zh-CN" altLang="en-US" dirty="0"/>
              <a:t>跌</a:t>
            </a:r>
            <a:r>
              <a:rPr lang="en-US" altLang="zh-CN" dirty="0"/>
              <a:t>2.63</a:t>
            </a:r>
            <a:r>
              <a:rPr lang="en-US" altLang="zh-CN" dirty="0" smtClean="0"/>
              <a:t>%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春节期间</a:t>
            </a:r>
            <a:r>
              <a:rPr lang="en-US" altLang="zh-CN" dirty="0" smtClean="0"/>
              <a:t>CIP</a:t>
            </a:r>
            <a:r>
              <a:rPr lang="zh-CN" altLang="en-US" dirty="0" smtClean="0"/>
              <a:t>涨，鸡蛋均为跌（集中需求下降）。疫情对居民消费类鸡蛋影响不大。</a:t>
            </a:r>
            <a:endParaRPr lang="en-US" altLang="zh-CN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15804" y="6156012"/>
            <a:ext cx="463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鲜果往年大幅高于</a:t>
            </a:r>
            <a:r>
              <a:rPr lang="en-US" altLang="zh-CN" dirty="0" smtClean="0"/>
              <a:t>CIP</a:t>
            </a:r>
            <a:r>
              <a:rPr lang="zh-CN" altLang="en-US" dirty="0" smtClean="0"/>
              <a:t>。疫情对苹果影响大。</a:t>
            </a:r>
            <a:endParaRPr lang="en-US" altLang="zh-CN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300192" y="6156012"/>
            <a:ext cx="180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苹果涨</a:t>
            </a:r>
            <a:r>
              <a:rPr lang="en-US" altLang="zh-CN" dirty="0" smtClean="0"/>
              <a:t>VS</a:t>
            </a:r>
            <a:r>
              <a:rPr lang="zh-CN" altLang="en-US" dirty="0" smtClean="0"/>
              <a:t>鸡蛋跌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28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55576" y="1124744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/>
              <a:t>鸡蛋历年现货价格走势</a:t>
            </a:r>
            <a:endParaRPr lang="zh-CN" alt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98" y="2132856"/>
            <a:ext cx="849700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16473" y="6309320"/>
            <a:ext cx="2204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数据来源：禽病网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95409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55576" y="1124744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02</a:t>
            </a:r>
            <a:r>
              <a:rPr lang="zh-CN" altLang="en-US" sz="2800" b="1" dirty="0" smtClean="0"/>
              <a:t>期货价格走势</a:t>
            </a:r>
            <a:endParaRPr lang="zh-CN" altLang="en-US" sz="2800" b="1" dirty="0"/>
          </a:p>
        </p:txBody>
      </p:sp>
      <p:pic>
        <p:nvPicPr>
          <p:cNvPr id="2049" name="Picture 1" descr="C:\Users\Administrator\AppData\Roaming\Tencent\Users\349665355\QQ\WinTemp\RichOle\[)7~$8H@$5E)WRUGG4AAEZ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822" y="1916832"/>
            <a:ext cx="188595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31588" y="164796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2019/2020</a:t>
            </a:r>
            <a:endParaRPr lang="zh-CN" altLang="en-US" dirty="0"/>
          </a:p>
        </p:txBody>
      </p:sp>
      <p:pic>
        <p:nvPicPr>
          <p:cNvPr id="2050" name="Picture 2" descr="C:\Users\Administrator\AppData\Roaming\Tencent\Users\349665355\QQ\WinTemp\RichOle\__C2[6CGW_IZX){}[R{R08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496" y="1916832"/>
            <a:ext cx="1781175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67734" y="164796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2018/2019</a:t>
            </a:r>
            <a:endParaRPr lang="zh-CN" altLang="en-US" dirty="0"/>
          </a:p>
        </p:txBody>
      </p:sp>
      <p:pic>
        <p:nvPicPr>
          <p:cNvPr id="2051" name="Picture 3" descr="C:\Users\Administrator\AppData\Roaming\Tencent\Users\349665355\QQ\WinTemp\RichOle\A@IWZZ7L$BR$EFPZ%E7P5O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35" y="1988840"/>
            <a:ext cx="122872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68248" y="164682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2017/2018</a:t>
            </a:r>
            <a:endParaRPr lang="zh-CN" altLang="en-US" dirty="0"/>
          </a:p>
        </p:txBody>
      </p:sp>
      <p:pic>
        <p:nvPicPr>
          <p:cNvPr id="2052" name="Picture 4" descr="C:\Users\Administrator\AppData\Roaming\Tencent\Users\349665355\QQ\WinTemp\RichOle\G9KUX7DMXH]E7F7%M~5G{E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51" y="1988840"/>
            <a:ext cx="1407046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01225" y="168316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2016/2017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6384057"/>
            <a:ext cx="787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结论：</a:t>
            </a:r>
            <a:r>
              <a:rPr lang="en-US" altLang="zh-CN" dirty="0" smtClean="0"/>
              <a:t>CPI</a:t>
            </a:r>
            <a:r>
              <a:rPr lang="zh-CN" altLang="en-US" dirty="0" smtClean="0"/>
              <a:t>、疫情（禽流感、新冠）、基本面均难以改变</a:t>
            </a:r>
            <a:r>
              <a:rPr lang="en-US" altLang="zh-CN" dirty="0" smtClean="0"/>
              <a:t>02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03</a:t>
            </a:r>
            <a:r>
              <a:rPr lang="zh-CN" altLang="en-US" dirty="0" smtClean="0"/>
              <a:t>合约下跌走势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7907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383375"/>
            <a:ext cx="3518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r"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solidFill>
                  <a:srgbClr val="FF0000"/>
                </a:solidFill>
              </a:rPr>
              <a:t>二、鸡蛋交易机会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55576" y="1124744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/>
              <a:t>复</a:t>
            </a:r>
            <a:r>
              <a:rPr lang="zh-CN" altLang="en-US" sz="2800" b="1" dirty="0" smtClean="0"/>
              <a:t>盘</a:t>
            </a:r>
            <a:r>
              <a:rPr lang="en-US" altLang="zh-CN" sz="2800" b="1" dirty="0" smtClean="0"/>
              <a:t>-</a:t>
            </a:r>
            <a:r>
              <a:rPr lang="zh-CN" altLang="en-US" sz="2800" b="1" dirty="0" smtClean="0"/>
              <a:t>前期观点</a:t>
            </a:r>
            <a:endParaRPr lang="zh-CN" altLang="en-US" sz="2800" b="1" dirty="0"/>
          </a:p>
        </p:txBody>
      </p:sp>
      <p:sp>
        <p:nvSpPr>
          <p:cNvPr id="7" name="灯片编号占位符 2"/>
          <p:cNvSpPr txBox="1">
            <a:spLocks/>
          </p:cNvSpPr>
          <p:nvPr/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509905" indent="-145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021080" indent="-2933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533525" indent="-4413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45335" indent="-5892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1819910" algn="l" defTabSz="72834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184400" algn="l" defTabSz="72834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2548255" algn="l" defTabSz="72834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2912110" algn="l" defTabSz="72834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3E01EE5D-26FB-46D5-A381-ECFB35BF1D34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6145" name="Picture 1" descr="C:\Users\Administrator\AppData\Roaming\Tencent\Users\349665355\QQ\WinTemp\RichOle\3EC729B7O05XW58H%2V7I7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432" y="1647964"/>
            <a:ext cx="550810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C:\Users\Administrator\AppData\Roaming\Tencent\Users\349665355\QQ\WinTemp\RichOle\1(SM65VV{LRN_3ONA)4@`~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88" y="1772816"/>
            <a:ext cx="4659354" cy="444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4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55576" y="1124744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/>
              <a:t>复</a:t>
            </a:r>
            <a:r>
              <a:rPr lang="zh-CN" altLang="en-US" sz="2800" b="1" dirty="0" smtClean="0"/>
              <a:t>盘</a:t>
            </a:r>
            <a:r>
              <a:rPr lang="en-US" altLang="zh-CN" sz="2800" b="1" dirty="0" smtClean="0"/>
              <a:t>-</a:t>
            </a:r>
            <a:r>
              <a:rPr lang="zh-CN" altLang="en-US" sz="2800" b="1" dirty="0" smtClean="0"/>
              <a:t>行情走势</a:t>
            </a:r>
            <a:endParaRPr lang="zh-CN" altLang="en-US" sz="2800" b="1" dirty="0"/>
          </a:p>
        </p:txBody>
      </p:sp>
      <p:sp>
        <p:nvSpPr>
          <p:cNvPr id="7" name="灯片编号占位符 2"/>
          <p:cNvSpPr txBox="1">
            <a:spLocks/>
          </p:cNvSpPr>
          <p:nvPr/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509905" indent="-145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021080" indent="-2933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533525" indent="-4413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45335" indent="-5892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1819910" algn="l" defTabSz="72834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184400" algn="l" defTabSz="72834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2548255" algn="l" defTabSz="72834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2912110" algn="l" defTabSz="72834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3E01EE5D-26FB-46D5-A381-ECFB35BF1D34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pic>
        <p:nvPicPr>
          <p:cNvPr id="6146" name="Picture 2" descr="C:\Users\Administrator\AppData\Roaming\Tencent\Users\349665355\QQ\WinTemp\RichOle\9FUOH80G@L0VXV9`YPCHCQ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50617"/>
            <a:ext cx="6832104" cy="457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55576" y="1124744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+mn-ea"/>
                <a:ea typeface="+mn-ea"/>
              </a:rPr>
              <a:t>远期走强逻辑：存栏</a:t>
            </a:r>
            <a:endParaRPr lang="en-US" altLang="zh-CN" sz="2400" b="1" dirty="0" smtClean="0">
              <a:latin typeface="+mn-ea"/>
              <a:ea typeface="+mn-ea"/>
            </a:endParaRPr>
          </a:p>
        </p:txBody>
      </p:sp>
      <p:pic>
        <p:nvPicPr>
          <p:cNvPr id="7169" name="Picture 1" descr="C:\Users\Administrator\AppData\Roaming\Tencent\Users\349665355\QQ\WinTemp\RichOle\T${AM(AMDF$FS1O]ZJV}1Y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4342812" cy="36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dministrator\AppData\Roaming\Tencent\Users\349665355\QQ\WinTemp\RichOle\X(JYVA0@5V4BP2Y`7(PD91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39248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51720" y="6309320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未来：补栏缺口</a:t>
            </a:r>
            <a:r>
              <a:rPr lang="en-US" altLang="zh-CN" dirty="0" smtClean="0"/>
              <a:t>+</a:t>
            </a:r>
            <a:r>
              <a:rPr lang="zh-CN" altLang="en-US" dirty="0" smtClean="0"/>
              <a:t>大量淘汰鸡</a:t>
            </a:r>
            <a:r>
              <a:rPr lang="en-US" altLang="zh-CN" dirty="0" smtClean="0"/>
              <a:t>=</a:t>
            </a:r>
            <a:r>
              <a:rPr lang="zh-CN" altLang="en-US" dirty="0" smtClean="0"/>
              <a:t>存栏迅速且大幅下降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6021288"/>
            <a:ext cx="2204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数据来源：</a:t>
            </a:r>
            <a:r>
              <a:rPr lang="zh-CN" altLang="en-US" sz="1200" dirty="0"/>
              <a:t>芝华数据</a:t>
            </a:r>
          </a:p>
        </p:txBody>
      </p:sp>
    </p:spTree>
    <p:extLst>
      <p:ext uri="{BB962C8B-B14F-4D97-AF65-F5344CB8AC3E}">
        <p14:creationId xmlns:p14="http://schemas.microsoft.com/office/powerpoint/2010/main" val="56111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774</Words>
  <Application>Microsoft Office PowerPoint</Application>
  <PresentationFormat>全屏显示(4:3)</PresentationFormat>
  <Paragraphs>121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bt115</dc:title>
  <dc:creator/>
  <cp:lastModifiedBy/>
  <cp:revision>409</cp:revision>
  <cp:lastPrinted>2017-12-27T05:14:00Z</cp:lastPrinted>
  <dcterms:created xsi:type="dcterms:W3CDTF">2016-11-15T18:26:00Z</dcterms:created>
  <dcterms:modified xsi:type="dcterms:W3CDTF">2020-02-13T06:29:46Z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