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26"/>
  </p:notesMasterIdLst>
  <p:handoutMasterIdLst>
    <p:handoutMasterId r:id="rId27"/>
  </p:handoutMasterIdLst>
  <p:sldIdLst>
    <p:sldId id="4636" r:id="rId3"/>
    <p:sldId id="4714" r:id="rId4"/>
    <p:sldId id="4698" r:id="rId5"/>
    <p:sldId id="4696" r:id="rId6"/>
    <p:sldId id="4704" r:id="rId7"/>
    <p:sldId id="4708" r:id="rId8"/>
    <p:sldId id="4699" r:id="rId9"/>
    <p:sldId id="4700" r:id="rId10"/>
    <p:sldId id="4703" r:id="rId11"/>
    <p:sldId id="4706" r:id="rId12"/>
    <p:sldId id="4707" r:id="rId13"/>
    <p:sldId id="4705" r:id="rId14"/>
    <p:sldId id="4715" r:id="rId15"/>
    <p:sldId id="4711" r:id="rId16"/>
    <p:sldId id="4709" r:id="rId17"/>
    <p:sldId id="4701" r:id="rId18"/>
    <p:sldId id="4710" r:id="rId19"/>
    <p:sldId id="4702" r:id="rId20"/>
    <p:sldId id="4697" r:id="rId21"/>
    <p:sldId id="4712" r:id="rId22"/>
    <p:sldId id="4713" r:id="rId23"/>
    <p:sldId id="4694" r:id="rId24"/>
    <p:sldId id="4629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09905" indent="-145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021080" indent="-2933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533525" indent="-441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45335" indent="-5892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81991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18440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548255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912110" algn="l" defTabSz="72834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">
          <p15:clr>
            <a:srgbClr val="A4A3A4"/>
          </p15:clr>
        </p15:guide>
        <p15:guide id="2" orient="horz" pos="3900">
          <p15:clr>
            <a:srgbClr val="A4A3A4"/>
          </p15:clr>
        </p15:guide>
        <p15:guide id="3" pos="4044">
          <p15:clr>
            <a:srgbClr val="A4A3A4"/>
          </p15:clr>
        </p15:guide>
        <p15:guide id="4" pos="546">
          <p15:clr>
            <a:srgbClr val="A4A3A4"/>
          </p15:clr>
        </p15:guide>
        <p15:guide id="5" pos="7524">
          <p15:clr>
            <a:srgbClr val="A4A3A4"/>
          </p15:clr>
        </p15:guide>
        <p15:guide id="6" pos="6898">
          <p15:clr>
            <a:srgbClr val="A4A3A4"/>
          </p15:clr>
        </p15:guide>
        <p15:guide id="7" orient="horz" pos="273">
          <p15:clr>
            <a:srgbClr val="A4A3A4"/>
          </p15:clr>
        </p15:guide>
        <p15:guide id="8" orient="horz" pos="3639">
          <p15:clr>
            <a:srgbClr val="A4A3A4"/>
          </p15:clr>
        </p15:guide>
        <p15:guide id="9" pos="2873">
          <p15:clr>
            <a:srgbClr val="A4A3A4"/>
          </p15:clr>
        </p15:guide>
        <p15:guide id="10" pos="394">
          <p15:clr>
            <a:srgbClr val="A4A3A4"/>
          </p15:clr>
        </p15:guide>
        <p15:guide id="11" pos="5355">
          <p15:clr>
            <a:srgbClr val="A4A3A4"/>
          </p15:clr>
        </p15:guide>
        <p15:guide id="12" pos="4866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5" orient="horz" pos="2260" userDrawn="1">
          <p15:clr>
            <a:srgbClr val="A4A3A4"/>
          </p15:clr>
        </p15:guide>
        <p15:guide id="16" pos="29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0000"/>
    <a:srgbClr val="F2F2F2"/>
    <a:srgbClr val="00B050"/>
    <a:srgbClr val="EE7012"/>
    <a:srgbClr val="8064A2"/>
    <a:srgbClr val="4F80BD"/>
    <a:srgbClr val="2D61B7"/>
    <a:srgbClr val="003B9B"/>
    <a:srgbClr val="000000"/>
    <a:srgbClr val="5959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8628" autoAdjust="0"/>
  </p:normalViewPr>
  <p:slideViewPr>
    <p:cSldViewPr>
      <p:cViewPr>
        <p:scale>
          <a:sx n="77" d="100"/>
          <a:sy n="77" d="100"/>
        </p:scale>
        <p:origin x="-1128" y="252"/>
      </p:cViewPr>
      <p:guideLst>
        <p:guide orient="horz" pos="288"/>
        <p:guide orient="horz" pos="3900"/>
        <p:guide orient="horz" pos="273"/>
        <p:guide orient="horz" pos="3639"/>
        <p:guide orient="horz" pos="2160"/>
        <p:guide orient="horz" pos="2260"/>
        <p:guide pos="4044"/>
        <p:guide pos="546"/>
        <p:guide pos="7524"/>
        <p:guide pos="6898"/>
        <p:guide pos="2873"/>
        <p:guide pos="394"/>
        <p:guide pos="5355"/>
        <p:guide pos="4866"/>
        <p:guide pos="2880"/>
        <p:guide pos="298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66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BDFE7-828A-44A0-97E0-5839C527F8BC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423E1FC9-3DAD-407E-8E30-669739DAEAAC}">
      <dgm:prSet phldrT="[文本]"/>
      <dgm:spPr/>
      <dgm:t>
        <a:bodyPr/>
        <a:lstStyle/>
        <a:p>
          <a:r>
            <a:rPr lang="zh-CN" altLang="en-US" dirty="0" smtClean="0"/>
            <a:t>春节</a:t>
          </a:r>
          <a:endParaRPr lang="en-US" altLang="zh-CN" dirty="0" smtClean="0"/>
        </a:p>
        <a:p>
          <a:r>
            <a:rPr lang="zh-CN" altLang="en-US" dirty="0" smtClean="0"/>
            <a:t>传统</a:t>
          </a:r>
          <a:endParaRPr lang="zh-CN" altLang="en-US" dirty="0"/>
        </a:p>
      </dgm:t>
    </dgm:pt>
    <dgm:pt modelId="{08097417-332E-4F48-A27B-9ADDA96C5910}" type="parTrans" cxnId="{BF8A1FDF-6460-44CE-93D4-779865694F05}">
      <dgm:prSet/>
      <dgm:spPr/>
      <dgm:t>
        <a:bodyPr/>
        <a:lstStyle/>
        <a:p>
          <a:endParaRPr lang="zh-CN" altLang="en-US"/>
        </a:p>
      </dgm:t>
    </dgm:pt>
    <dgm:pt modelId="{8DFD92AC-532F-4110-9981-D5513ADC85D8}" type="sibTrans" cxnId="{BF8A1FDF-6460-44CE-93D4-779865694F05}">
      <dgm:prSet/>
      <dgm:spPr/>
      <dgm:t>
        <a:bodyPr/>
        <a:lstStyle/>
        <a:p>
          <a:endParaRPr lang="zh-CN" altLang="en-US"/>
        </a:p>
      </dgm:t>
    </dgm:pt>
    <dgm:pt modelId="{0DE2FF14-9409-4ABD-8F1B-D27CD0471A78}">
      <dgm:prSet phldrT="[文本]"/>
      <dgm:spPr/>
      <dgm:t>
        <a:bodyPr/>
        <a:lstStyle/>
        <a:p>
          <a:r>
            <a:rPr lang="zh-CN" altLang="en-US" dirty="0" smtClean="0"/>
            <a:t>疫情</a:t>
          </a:r>
          <a:endParaRPr lang="en-US" altLang="zh-CN" dirty="0" smtClean="0"/>
        </a:p>
        <a:p>
          <a:r>
            <a:rPr lang="zh-CN" altLang="en-US" dirty="0" smtClean="0"/>
            <a:t>突发</a:t>
          </a:r>
          <a:endParaRPr lang="zh-CN" altLang="en-US" dirty="0"/>
        </a:p>
      </dgm:t>
    </dgm:pt>
    <dgm:pt modelId="{B69A041A-1D7A-4429-8942-7FCC095D1483}" type="parTrans" cxnId="{019CB34F-4550-4F57-AD5C-0D015C38B9F7}">
      <dgm:prSet/>
      <dgm:spPr/>
      <dgm:t>
        <a:bodyPr/>
        <a:lstStyle/>
        <a:p>
          <a:endParaRPr lang="zh-CN" altLang="en-US"/>
        </a:p>
      </dgm:t>
    </dgm:pt>
    <dgm:pt modelId="{693EDAF7-EB45-4A4C-9DB9-9F6D0A15BB8D}" type="sibTrans" cxnId="{019CB34F-4550-4F57-AD5C-0D015C38B9F7}">
      <dgm:prSet/>
      <dgm:spPr/>
      <dgm:t>
        <a:bodyPr/>
        <a:lstStyle/>
        <a:p>
          <a:endParaRPr lang="zh-CN" altLang="en-US"/>
        </a:p>
      </dgm:t>
    </dgm:pt>
    <dgm:pt modelId="{F420D119-DF09-42EC-81DD-DEDF13F66F16}">
      <dgm:prSet phldrT="[文本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zh-CN" altLang="en-US" dirty="0" smtClean="0"/>
            <a:t>猪</a:t>
          </a:r>
          <a:r>
            <a:rPr lang="zh-CN" altLang="en-US" dirty="0" smtClean="0"/>
            <a:t>周期</a:t>
          </a:r>
          <a:endParaRPr lang="en-US" altLang="zh-CN" dirty="0" smtClean="0"/>
        </a:p>
        <a:p>
          <a:r>
            <a:rPr lang="zh-CN" altLang="en-US" dirty="0" smtClean="0"/>
            <a:t>基础</a:t>
          </a:r>
          <a:endParaRPr lang="zh-CN" altLang="en-US" dirty="0"/>
        </a:p>
      </dgm:t>
    </dgm:pt>
    <dgm:pt modelId="{FDFE25B3-ECEA-42A8-A60B-B016AE3B2863}" type="parTrans" cxnId="{25AE0D6A-5641-43B1-8F3B-6076AD203FCA}">
      <dgm:prSet/>
      <dgm:spPr/>
      <dgm:t>
        <a:bodyPr/>
        <a:lstStyle/>
        <a:p>
          <a:endParaRPr lang="zh-CN" altLang="en-US"/>
        </a:p>
      </dgm:t>
    </dgm:pt>
    <dgm:pt modelId="{F1385968-F744-49D0-A416-E50929732EE2}" type="sibTrans" cxnId="{25AE0D6A-5641-43B1-8F3B-6076AD203FCA}">
      <dgm:prSet/>
      <dgm:spPr/>
      <dgm:t>
        <a:bodyPr/>
        <a:lstStyle/>
        <a:p>
          <a:endParaRPr lang="zh-CN" altLang="en-US"/>
        </a:p>
      </dgm:t>
    </dgm:pt>
    <dgm:pt modelId="{97AAD2F6-2BD2-4F0A-BF4F-E31FF6094C58}" type="pres">
      <dgm:prSet presAssocID="{39CBDFE7-828A-44A0-97E0-5839C527F8BC}" presName="compositeShape" presStyleCnt="0">
        <dgm:presLayoutVars>
          <dgm:chMax val="7"/>
          <dgm:dir/>
          <dgm:resizeHandles val="exact"/>
        </dgm:presLayoutVars>
      </dgm:prSet>
      <dgm:spPr/>
    </dgm:pt>
    <dgm:pt modelId="{D4126DBA-C45C-4EF0-8C6F-E985C0682646}" type="pres">
      <dgm:prSet presAssocID="{423E1FC9-3DAD-407E-8E30-669739DAEAAC}" presName="circ1" presStyleLbl="vennNode1" presStyleIdx="0" presStyleCnt="3" custScaleX="104883"/>
      <dgm:spPr/>
      <dgm:t>
        <a:bodyPr/>
        <a:lstStyle/>
        <a:p>
          <a:endParaRPr lang="zh-CN" altLang="en-US"/>
        </a:p>
      </dgm:t>
    </dgm:pt>
    <dgm:pt modelId="{BFFC7884-D9B0-4924-980A-F12D36FC97E8}" type="pres">
      <dgm:prSet presAssocID="{423E1FC9-3DAD-407E-8E30-669739DAEA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D38342-7019-4BA4-95B6-F2B3F2F82043}" type="pres">
      <dgm:prSet presAssocID="{0DE2FF14-9409-4ABD-8F1B-D27CD0471A78}" presName="circ2" presStyleLbl="vennNode1" presStyleIdx="1" presStyleCnt="3" custScaleX="107562"/>
      <dgm:spPr/>
      <dgm:t>
        <a:bodyPr/>
        <a:lstStyle/>
        <a:p>
          <a:endParaRPr lang="zh-CN" altLang="en-US"/>
        </a:p>
      </dgm:t>
    </dgm:pt>
    <dgm:pt modelId="{E7BDAA22-E934-49F3-BE58-4F07EC467E7B}" type="pres">
      <dgm:prSet presAssocID="{0DE2FF14-9409-4ABD-8F1B-D27CD0471A7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FDEEDC-5553-4DE9-A638-62DBBF967E53}" type="pres">
      <dgm:prSet presAssocID="{F420D119-DF09-42EC-81DD-DEDF13F66F16}" presName="circ3" presStyleLbl="vennNode1" presStyleIdx="2" presStyleCnt="3" custScaleX="98511" custLinFactNeighborX="-397" custLinFactNeighborY="325"/>
      <dgm:spPr/>
      <dgm:t>
        <a:bodyPr/>
        <a:lstStyle/>
        <a:p>
          <a:endParaRPr lang="zh-CN" altLang="en-US"/>
        </a:p>
      </dgm:t>
    </dgm:pt>
    <dgm:pt modelId="{00042512-060E-42BB-974A-976F8A0A3E33}" type="pres">
      <dgm:prSet presAssocID="{F420D119-DF09-42EC-81DD-DEDF13F66F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19CB34F-4550-4F57-AD5C-0D015C38B9F7}" srcId="{39CBDFE7-828A-44A0-97E0-5839C527F8BC}" destId="{0DE2FF14-9409-4ABD-8F1B-D27CD0471A78}" srcOrd="1" destOrd="0" parTransId="{B69A041A-1D7A-4429-8942-7FCC095D1483}" sibTransId="{693EDAF7-EB45-4A4C-9DB9-9F6D0A15BB8D}"/>
    <dgm:cxn modelId="{47D3DED2-A024-4171-A62D-F7D97DF5FA5C}" type="presOf" srcId="{F420D119-DF09-42EC-81DD-DEDF13F66F16}" destId="{00042512-060E-42BB-974A-976F8A0A3E33}" srcOrd="1" destOrd="0" presId="urn:microsoft.com/office/officeart/2005/8/layout/venn1"/>
    <dgm:cxn modelId="{F145074A-DE7E-4CB2-A574-9D320C3E353F}" type="presOf" srcId="{0DE2FF14-9409-4ABD-8F1B-D27CD0471A78}" destId="{E7BDAA22-E934-49F3-BE58-4F07EC467E7B}" srcOrd="1" destOrd="0" presId="urn:microsoft.com/office/officeart/2005/8/layout/venn1"/>
    <dgm:cxn modelId="{47D0098E-9F9C-47E2-A95E-3B329AAE4478}" type="presOf" srcId="{39CBDFE7-828A-44A0-97E0-5839C527F8BC}" destId="{97AAD2F6-2BD2-4F0A-BF4F-E31FF6094C58}" srcOrd="0" destOrd="0" presId="urn:microsoft.com/office/officeart/2005/8/layout/venn1"/>
    <dgm:cxn modelId="{1C605A5A-CFE8-483D-B80F-C71007638994}" type="presOf" srcId="{423E1FC9-3DAD-407E-8E30-669739DAEAAC}" destId="{BFFC7884-D9B0-4924-980A-F12D36FC97E8}" srcOrd="1" destOrd="0" presId="urn:microsoft.com/office/officeart/2005/8/layout/venn1"/>
    <dgm:cxn modelId="{87DA3C9E-2AD4-40BC-9408-2A14B7708F64}" type="presOf" srcId="{0DE2FF14-9409-4ABD-8F1B-D27CD0471A78}" destId="{E0D38342-7019-4BA4-95B6-F2B3F2F82043}" srcOrd="0" destOrd="0" presId="urn:microsoft.com/office/officeart/2005/8/layout/venn1"/>
    <dgm:cxn modelId="{6B17185D-A549-441C-B074-BEE038BE32D3}" type="presOf" srcId="{F420D119-DF09-42EC-81DD-DEDF13F66F16}" destId="{51FDEEDC-5553-4DE9-A638-62DBBF967E53}" srcOrd="0" destOrd="0" presId="urn:microsoft.com/office/officeart/2005/8/layout/venn1"/>
    <dgm:cxn modelId="{EDFE680F-3B4E-47E2-BB65-BB1A60E15631}" type="presOf" srcId="{423E1FC9-3DAD-407E-8E30-669739DAEAAC}" destId="{D4126DBA-C45C-4EF0-8C6F-E985C0682646}" srcOrd="0" destOrd="0" presId="urn:microsoft.com/office/officeart/2005/8/layout/venn1"/>
    <dgm:cxn modelId="{25AE0D6A-5641-43B1-8F3B-6076AD203FCA}" srcId="{39CBDFE7-828A-44A0-97E0-5839C527F8BC}" destId="{F420D119-DF09-42EC-81DD-DEDF13F66F16}" srcOrd="2" destOrd="0" parTransId="{FDFE25B3-ECEA-42A8-A60B-B016AE3B2863}" sibTransId="{F1385968-F744-49D0-A416-E50929732EE2}"/>
    <dgm:cxn modelId="{BF8A1FDF-6460-44CE-93D4-779865694F05}" srcId="{39CBDFE7-828A-44A0-97E0-5839C527F8BC}" destId="{423E1FC9-3DAD-407E-8E30-669739DAEAAC}" srcOrd="0" destOrd="0" parTransId="{08097417-332E-4F48-A27B-9ADDA96C5910}" sibTransId="{8DFD92AC-532F-4110-9981-D5513ADC85D8}"/>
    <dgm:cxn modelId="{BF0FF6AB-82D7-410A-81CC-0D563369EABC}" type="presParOf" srcId="{97AAD2F6-2BD2-4F0A-BF4F-E31FF6094C58}" destId="{D4126DBA-C45C-4EF0-8C6F-E985C0682646}" srcOrd="0" destOrd="0" presId="urn:microsoft.com/office/officeart/2005/8/layout/venn1"/>
    <dgm:cxn modelId="{F9412C3B-A7EF-4F85-BEA4-77D5ACE29758}" type="presParOf" srcId="{97AAD2F6-2BD2-4F0A-BF4F-E31FF6094C58}" destId="{BFFC7884-D9B0-4924-980A-F12D36FC97E8}" srcOrd="1" destOrd="0" presId="urn:microsoft.com/office/officeart/2005/8/layout/venn1"/>
    <dgm:cxn modelId="{E8CC7274-2D33-4D70-B55F-C54DCCE1AA5D}" type="presParOf" srcId="{97AAD2F6-2BD2-4F0A-BF4F-E31FF6094C58}" destId="{E0D38342-7019-4BA4-95B6-F2B3F2F82043}" srcOrd="2" destOrd="0" presId="urn:microsoft.com/office/officeart/2005/8/layout/venn1"/>
    <dgm:cxn modelId="{619F5CBD-18B9-4D8E-A2D9-F230EB91CFC7}" type="presParOf" srcId="{97AAD2F6-2BD2-4F0A-BF4F-E31FF6094C58}" destId="{E7BDAA22-E934-49F3-BE58-4F07EC467E7B}" srcOrd="3" destOrd="0" presId="urn:microsoft.com/office/officeart/2005/8/layout/venn1"/>
    <dgm:cxn modelId="{D46A3D1B-4A89-4E67-B8C9-408951EE106F}" type="presParOf" srcId="{97AAD2F6-2BD2-4F0A-BF4F-E31FF6094C58}" destId="{51FDEEDC-5553-4DE9-A638-62DBBF967E53}" srcOrd="4" destOrd="0" presId="urn:microsoft.com/office/officeart/2005/8/layout/venn1"/>
    <dgm:cxn modelId="{46E74C12-A41A-45A7-9B5B-9513208B0BE3}" type="presParOf" srcId="{97AAD2F6-2BD2-4F0A-BF4F-E31FF6094C58}" destId="{00042512-060E-42BB-974A-976F8A0A3E3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126DBA-C45C-4EF0-8C6F-E985C0682646}">
      <dsp:nvSpPr>
        <dsp:cNvPr id="0" name=""/>
        <dsp:cNvSpPr/>
      </dsp:nvSpPr>
      <dsp:spPr>
        <a:xfrm>
          <a:off x="1871778" y="41601"/>
          <a:ext cx="2094394" cy="19968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春节</a:t>
          </a:r>
          <a:endParaRPr lang="en-US" altLang="zh-CN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传统</a:t>
          </a:r>
          <a:endParaRPr lang="zh-CN" altLang="en-US" sz="2500" kern="1200" dirty="0"/>
        </a:p>
      </dsp:txBody>
      <dsp:txXfrm>
        <a:off x="2151030" y="391056"/>
        <a:ext cx="1535889" cy="898598"/>
      </dsp:txXfrm>
    </dsp:sp>
    <dsp:sp modelId="{E0D38342-7019-4BA4-95B6-F2B3F2F82043}">
      <dsp:nvSpPr>
        <dsp:cNvPr id="0" name=""/>
        <dsp:cNvSpPr/>
      </dsp:nvSpPr>
      <dsp:spPr>
        <a:xfrm>
          <a:off x="2565573" y="1289655"/>
          <a:ext cx="2147890" cy="1996886"/>
        </a:xfrm>
        <a:prstGeom prst="ellipse">
          <a:avLst/>
        </a:prstGeom>
        <a:solidFill>
          <a:schemeClr val="accent2">
            <a:alpha val="50000"/>
            <a:hueOff val="5453380"/>
            <a:satOff val="-16754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疫情</a:t>
          </a:r>
          <a:endParaRPr lang="en-US" altLang="zh-CN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突发</a:t>
          </a:r>
          <a:endParaRPr lang="zh-CN" altLang="en-US" sz="2500" kern="1200" dirty="0"/>
        </a:p>
      </dsp:txBody>
      <dsp:txXfrm>
        <a:off x="3222469" y="1805518"/>
        <a:ext cx="1288734" cy="1098287"/>
      </dsp:txXfrm>
    </dsp:sp>
    <dsp:sp modelId="{51FDEEDC-5553-4DE9-A638-62DBBF967E53}">
      <dsp:nvSpPr>
        <dsp:cNvPr id="0" name=""/>
        <dsp:cNvSpPr/>
      </dsp:nvSpPr>
      <dsp:spPr>
        <a:xfrm>
          <a:off x="1206928" y="1296145"/>
          <a:ext cx="1967152" cy="1996886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猪</a:t>
          </a:r>
          <a:r>
            <a:rPr lang="zh-CN" altLang="en-US" sz="2500" kern="1200" dirty="0" smtClean="0"/>
            <a:t>周期</a:t>
          </a:r>
          <a:endParaRPr lang="en-US" altLang="zh-CN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基础</a:t>
          </a:r>
          <a:endParaRPr lang="zh-CN" altLang="en-US" sz="2500" kern="1200" dirty="0"/>
        </a:p>
      </dsp:txBody>
      <dsp:txXfrm>
        <a:off x="1392168" y="1812008"/>
        <a:ext cx="1180291" cy="1098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283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26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32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7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09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47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9910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3765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7620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11475" algn="l" defTabSz="7277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3DAD-0856-E642-A2E3-33DE1691B5A4}" type="datetime1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2" y="1390870"/>
            <a:ext cx="2710543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72805" tIns="36403" rIns="72805" bIns="36403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20" y="0"/>
            <a:ext cx="3436144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6" y="0"/>
            <a:ext cx="3195637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2" y="3429000"/>
            <a:ext cx="251221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805" tIns="36403" rIns="72805" bIns="36403"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72805" tIns="36403" rIns="72805" bIns="36403"/>
          <a:lstStyle>
            <a:lvl1pPr marL="0" indent="0" algn="ctr">
              <a:buNone/>
              <a:defRPr/>
            </a:lvl1pPr>
            <a:lvl2pPr marL="383540" indent="0" algn="ctr">
              <a:buNone/>
              <a:defRPr/>
            </a:lvl2pPr>
            <a:lvl3pPr marL="767715" indent="0" algn="ctr">
              <a:buNone/>
              <a:defRPr/>
            </a:lvl3pPr>
            <a:lvl4pPr marL="1151890" indent="0" algn="ctr">
              <a:buNone/>
              <a:defRPr/>
            </a:lvl4pPr>
            <a:lvl5pPr marL="1535430" indent="0" algn="ctr">
              <a:buNone/>
              <a:defRPr/>
            </a:lvl5pPr>
            <a:lvl6pPr marL="1919605" indent="0" algn="ctr">
              <a:buNone/>
              <a:defRPr/>
            </a:lvl6pPr>
            <a:lvl7pPr marL="2303780" indent="0" algn="ctr">
              <a:buNone/>
              <a:defRPr/>
            </a:lvl7pPr>
            <a:lvl8pPr marL="2687320" indent="0" algn="ctr">
              <a:buNone/>
              <a:defRPr/>
            </a:lvl8pPr>
            <a:lvl9pPr marL="307149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178D-F019-3B47-BB96-538641ED062A}" type="datetime1">
              <a:rPr lang="zh-CN" altLang="en-US" smtClean="0"/>
              <a:pPr>
                <a:defRPr/>
              </a:pPr>
              <a:t>2020/2/12</a:t>
            </a:fld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C77-0B0B-1E4C-BB34-B6A60AB82F26}" type="datetime1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lIns="72805" tIns="36403" rIns="72805" bIns="36403"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728345" eaLnBrk="0" hangingPunct="0">
              <a:defRPr/>
            </a:lvl1pPr>
          </a:lstStyle>
          <a:p>
            <a:pPr>
              <a:defRPr/>
            </a:pPr>
            <a:fld id="{7180945D-6DE4-9B47-B5A1-B6C503EA8BA8}" type="datetime1">
              <a:rPr lang="zh-CN" altLang="en-US" sz="140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>
                <a:defRPr/>
              </a:pPr>
              <a:t>2020/2/12</a:t>
            </a:fld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l" defTabSz="728345" eaLnBrk="0" hangingPunct="0">
              <a:defRPr/>
            </a:lvl1pPr>
          </a:lstStyle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72805" tIns="36403" rIns="72805" bIns="36403"/>
          <a:lstStyle>
            <a:lvl1pPr marL="0" indent="0" algn="ctr">
              <a:buNone/>
              <a:defRPr/>
            </a:lvl1pPr>
            <a:lvl2pPr marL="383540" indent="0" algn="ctr">
              <a:buNone/>
              <a:defRPr/>
            </a:lvl2pPr>
            <a:lvl3pPr marL="767715" indent="0" algn="ctr">
              <a:buNone/>
              <a:defRPr/>
            </a:lvl3pPr>
            <a:lvl4pPr marL="1151890" indent="0" algn="ctr">
              <a:buNone/>
              <a:defRPr/>
            </a:lvl4pPr>
            <a:lvl5pPr marL="1535430" indent="0" algn="ctr">
              <a:buNone/>
              <a:defRPr/>
            </a:lvl5pPr>
            <a:lvl6pPr marL="1919605" indent="0" algn="ctr">
              <a:buNone/>
              <a:defRPr/>
            </a:lvl6pPr>
            <a:lvl7pPr marL="2303780" indent="0" algn="ctr">
              <a:buNone/>
              <a:defRPr/>
            </a:lvl7pPr>
            <a:lvl8pPr marL="2687320" indent="0" algn="ctr">
              <a:buNone/>
              <a:defRPr/>
            </a:lvl8pPr>
            <a:lvl9pPr marL="307149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178D-F019-3B47-BB96-538641ED062A}" type="datetime1">
              <a:rPr lang="zh-CN" altLang="en-US" smtClean="0"/>
              <a:pPr>
                <a:defRPr/>
              </a:pPr>
              <a:t>2020/2/12</a:t>
            </a:fld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C77-0B0B-1E4C-BB34-B6A60AB82F26}" type="datetime1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lIns="72805" tIns="36403" rIns="72805" bIns="3640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792" y="1825890"/>
            <a:ext cx="7886418" cy="4351729"/>
          </a:xfrm>
          <a:prstGeom prst="rect">
            <a:avLst/>
          </a:prstGeom>
        </p:spPr>
        <p:txBody>
          <a:bodyPr lIns="72805" tIns="36403" rIns="72805" bIns="36403"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728345" eaLnBrk="0" hangingPunct="0">
              <a:defRPr/>
            </a:lvl1pPr>
          </a:lstStyle>
          <a:p>
            <a:pPr>
              <a:defRPr/>
            </a:pPr>
            <a:fld id="{7180945D-6DE4-9B47-B5A1-B6C503EA8BA8}" type="datetime1">
              <a:rPr lang="zh-CN" altLang="en-US" sz="1400" smtClean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>
                <a:defRPr/>
              </a:pPr>
              <a:t>2020/2/12</a:t>
            </a:fld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l" defTabSz="728345" eaLnBrk="0" hangingPunct="0">
              <a:defRPr/>
            </a:lvl1pPr>
          </a:lstStyle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7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2" y="1390870"/>
            <a:ext cx="2710543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72805" tIns="36403" rIns="72805" bIns="36403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3DAD-0856-E642-A2E3-33DE1691B5A4}" type="datetime1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4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D65-2DF2-CA46-B7B8-855692EC97D3}" type="datetime1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49"/>
            <a:ext cx="3086382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52" y="814049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521098"/>
            <a:ext cx="2384326" cy="45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</p:sldLayoutIdLst>
  <p:hf hdr="0" ftr="0" dt="0"/>
  <p:txStyles>
    <p:titleStyle>
      <a:lvl1pPr algn="l" defTabSz="72834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45" indent="-182245" algn="l" defTabSz="728345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8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1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5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3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8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34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0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9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74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CD65-2DF2-CA46-B7B8-855692EC97D3}" type="datetime1">
              <a:rPr lang="zh-CN" altLang="en-US" smtClean="0"/>
              <a:pPr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49"/>
            <a:ext cx="3086382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256" y="6339999"/>
            <a:ext cx="2056836" cy="364275"/>
          </a:xfrm>
          <a:prstGeom prst="rect">
            <a:avLst/>
          </a:prstGeom>
        </p:spPr>
        <p:txBody>
          <a:bodyPr vert="horz" lIns="72805" tIns="36403" rIns="72805" bIns="364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52" y="814049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521098"/>
            <a:ext cx="2384326" cy="45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lvl1pPr algn="l" defTabSz="728345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45" indent="-182245" algn="l" defTabSz="728345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8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1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500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355" indent="-182245" algn="l" defTabSz="72834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8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34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0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9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255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10" algn="l" defTabSz="7283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334ADD-B840-4FD8-BE50-B50E8A98FF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1.PPT封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691680" y="1772816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二师兄身价再度起飞   </a:t>
            </a:r>
            <a:endParaRPr lang="en-US" altLang="zh-CN" sz="40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疫情下猪周期上半场加时</a:t>
            </a:r>
            <a:endParaRPr lang="en-US" altLang="zh-CN" sz="40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3888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格林大华期货    张晓君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60D62AF7-534A-4346-93FC-3EC500DE4E2E}"/>
              </a:ext>
            </a:extLst>
          </p:cNvPr>
          <p:cNvSpPr/>
          <p:nvPr/>
        </p:nvSpPr>
        <p:spPr>
          <a:xfrm>
            <a:off x="360499" y="5733256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投资咨询证：</a:t>
            </a:r>
            <a:r>
              <a:rPr lang="en-US"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Z0011864</a:t>
            </a:r>
            <a:endParaRPr lang="zh-CN" altLang="zh-CN" sz="9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altLang="zh-CN" sz="9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联系电话：</a:t>
            </a:r>
            <a:endParaRPr lang="en-US" altLang="zh-CN" sz="9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9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0371-65617380</a:t>
            </a:r>
            <a:endParaRPr lang="zh-CN" altLang="zh-CN" sz="9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92494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+mn-ea"/>
                <a:ea typeface="+mn-ea"/>
              </a:rPr>
              <a:t>Q2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：本轮疫情对猪周期的影响？</a:t>
            </a:r>
            <a:endParaRPr lang="zh-CN" altLang="en-US" sz="28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5536" y="134076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猪周期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猪肉价格由低谷期到高峰期，再由高峰期下滑衰退到低谷期的过程。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9024" y="20608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超级猪周期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：猪周期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环保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非洲猪瘟，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生猪价格创出历史新高，且价格在高位持续时间超过以往持续时间。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688" y="3212976"/>
            <a:ext cx="5274310" cy="223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猪周期形成主要有三个方面因素：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b="1" dirty="0" smtClean="0"/>
              <a:t>一、猪的生长周期较长。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zh-CN" altLang="en-US" b="1" dirty="0" smtClean="0"/>
              <a:t>二、我国养殖行业集中度较低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zh-CN" altLang="en-US" b="1" dirty="0" smtClean="0"/>
              <a:t>三、疫情影响</a:t>
            </a:r>
            <a:endParaRPr lang="en-US" altLang="zh-CN" b="1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23728" y="3068960"/>
          <a:ext cx="6840760" cy="2945588"/>
        </p:xfrm>
        <a:graphic>
          <a:graphicData uri="http://schemas.openxmlformats.org/drawingml/2006/table">
            <a:tbl>
              <a:tblPr/>
              <a:tblGrid>
                <a:gridCol w="825638"/>
                <a:gridCol w="1245978"/>
                <a:gridCol w="1302803"/>
                <a:gridCol w="1291939"/>
                <a:gridCol w="1088036"/>
                <a:gridCol w="1086366"/>
              </a:tblGrid>
              <a:tr h="3410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完整周期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上升阶段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下降阶段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完整周期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Times New Roman"/>
                          <a:ea typeface="仿宋"/>
                          <a:cs typeface="Times New Roman"/>
                        </a:rPr>
                        <a:t>最大涨幅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周期</a:t>
                      </a:r>
                      <a:r>
                        <a:rPr lang="en-US" sz="1200" b="1" kern="100">
                          <a:latin typeface="Times New Roman"/>
                          <a:ea typeface="仿宋"/>
                          <a:cs typeface="Times New Roman"/>
                        </a:rPr>
                        <a:t>1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1995.6-1999.5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1995.6-1997.10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1997.10-1999.5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47</a:t>
                      </a:r>
                      <a:r>
                        <a:rPr lang="zh-CN" sz="1050" kern="100">
                          <a:latin typeface="Times New Roman"/>
                          <a:ea typeface="仿宋"/>
                          <a:cs typeface="Times New Roman"/>
                        </a:rPr>
                        <a:t>个月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28.3%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周期</a:t>
                      </a:r>
                      <a:r>
                        <a:rPr lang="en-US" sz="1200" b="1" kern="100">
                          <a:latin typeface="Times New Roman"/>
                          <a:ea typeface="仿宋"/>
                          <a:cs typeface="Times New Roman"/>
                        </a:rPr>
                        <a:t>2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1999.5-2003.5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仿宋"/>
                          <a:cs typeface="Times New Roman"/>
                        </a:rPr>
                        <a:t>1999.5-2001.2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2001.2-2003.5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仿宋"/>
                          <a:cs typeface="Times New Roman"/>
                        </a:rPr>
                        <a:t>48</a:t>
                      </a:r>
                      <a:r>
                        <a:rPr lang="zh-CN" sz="1050" kern="100" dirty="0">
                          <a:latin typeface="Times New Roman"/>
                          <a:ea typeface="仿宋"/>
                          <a:cs typeface="Times New Roman"/>
                        </a:rPr>
                        <a:t>个月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34.4%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周期</a:t>
                      </a:r>
                      <a:r>
                        <a:rPr lang="en-US" sz="1200" b="1" kern="100">
                          <a:latin typeface="Times New Roman"/>
                          <a:ea typeface="仿宋"/>
                          <a:cs typeface="Times New Roman"/>
                        </a:rPr>
                        <a:t>3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2003.5-2006.5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2003.5-2004.9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仿宋"/>
                          <a:cs typeface="Times New Roman"/>
                        </a:rPr>
                        <a:t>2004.9-2006.5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仿宋"/>
                          <a:cs typeface="Times New Roman"/>
                        </a:rPr>
                        <a:t>36</a:t>
                      </a:r>
                      <a:r>
                        <a:rPr lang="zh-CN" sz="1050" kern="100" dirty="0">
                          <a:latin typeface="Times New Roman"/>
                          <a:ea typeface="仿宋"/>
                          <a:cs typeface="Times New Roman"/>
                        </a:rPr>
                        <a:t>个月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67.1%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周期</a:t>
                      </a:r>
                      <a:r>
                        <a:rPr lang="en-US" sz="1200" b="1" kern="100">
                          <a:latin typeface="Times New Roman"/>
                          <a:ea typeface="仿宋"/>
                          <a:cs typeface="Times New Roman"/>
                        </a:rPr>
                        <a:t>4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2006.5-2010.4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2006.5-2008.4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2008.4-2010.4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47</a:t>
                      </a:r>
                      <a:r>
                        <a:rPr lang="zh-CN" sz="1050" kern="100">
                          <a:latin typeface="Times New Roman"/>
                          <a:ea typeface="仿宋"/>
                          <a:cs typeface="Times New Roman"/>
                        </a:rPr>
                        <a:t>个月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183.1%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周期</a:t>
                      </a:r>
                      <a:r>
                        <a:rPr lang="en-US" sz="1200" b="1" kern="100">
                          <a:latin typeface="Times New Roman"/>
                          <a:ea typeface="仿宋"/>
                          <a:cs typeface="Times New Roman"/>
                        </a:rPr>
                        <a:t>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2010.4-2015.3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2010.4-2011.9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2011.9-2015.3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48</a:t>
                      </a:r>
                      <a:r>
                        <a:rPr lang="zh-CN" sz="1050" kern="100">
                          <a:latin typeface="Times New Roman"/>
                          <a:ea typeface="仿宋"/>
                          <a:cs typeface="Times New Roman"/>
                        </a:rPr>
                        <a:t>个月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106.5%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周期</a:t>
                      </a:r>
                      <a:r>
                        <a:rPr lang="en-US" sz="1200" b="1" kern="100">
                          <a:latin typeface="Times New Roman"/>
                          <a:ea typeface="仿宋"/>
                          <a:cs typeface="Times New Roman"/>
                        </a:rPr>
                        <a:t>6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2015.3-2018.5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2015.3-2016.5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仿宋"/>
                          <a:cs typeface="Times New Roman"/>
                        </a:rPr>
                        <a:t>2016.5-2018.5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38</a:t>
                      </a:r>
                      <a:r>
                        <a:rPr lang="zh-CN" sz="1050" kern="100">
                          <a:latin typeface="Times New Roman"/>
                          <a:ea typeface="仿宋"/>
                          <a:cs typeface="Times New Roman"/>
                        </a:rPr>
                        <a:t>个月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54%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Times New Roman"/>
                          <a:ea typeface="仿宋"/>
                          <a:cs typeface="Times New Roman"/>
                        </a:rPr>
                        <a:t>周期</a:t>
                      </a:r>
                      <a:r>
                        <a:rPr lang="en-US" sz="1200" b="1" kern="100">
                          <a:latin typeface="Times New Roman"/>
                          <a:ea typeface="仿宋"/>
                          <a:cs typeface="Times New Roman"/>
                        </a:rPr>
                        <a:t>7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latin typeface="Times New Roman"/>
                          <a:ea typeface="仿宋"/>
                          <a:cs typeface="Times New Roman"/>
                        </a:rPr>
                        <a:t>2018.5</a:t>
                      </a:r>
                      <a:r>
                        <a:rPr lang="en-US" altLang="zh-CN" sz="1050" kern="100" dirty="0" smtClean="0">
                          <a:latin typeface="Times New Roman"/>
                          <a:ea typeface="仿宋"/>
                          <a:cs typeface="Times New Roman"/>
                        </a:rPr>
                        <a:t>-</a:t>
                      </a:r>
                      <a:r>
                        <a:rPr lang="zh-CN" altLang="en-US" sz="1050" kern="100" dirty="0" smtClean="0">
                          <a:latin typeface="Times New Roman"/>
                          <a:ea typeface="仿宋"/>
                          <a:cs typeface="Times New Roman"/>
                        </a:rPr>
                        <a:t>？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C00000"/>
                          </a:solidFill>
                          <a:latin typeface="Times New Roman"/>
                          <a:ea typeface="仿宋"/>
                          <a:cs typeface="Times New Roman"/>
                        </a:rPr>
                        <a:t>2018.5-?</a:t>
                      </a:r>
                      <a:endParaRPr lang="zh-CN" sz="1050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--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仿宋"/>
                          <a:cs typeface="Times New Roman"/>
                        </a:rPr>
                        <a:t>--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Times New Roman"/>
                          <a:ea typeface="仿宋"/>
                          <a:cs typeface="Times New Roman"/>
                        </a:rPr>
                        <a:t>--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B8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9715" cy="3994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732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后备母猪经过</a:t>
            </a:r>
            <a:r>
              <a:rPr lang="en-US" altLang="zh-CN" dirty="0" smtClean="0"/>
              <a:t>3.5-4</a:t>
            </a:r>
            <a:r>
              <a:rPr lang="zh-CN" altLang="en-US" dirty="0" smtClean="0"/>
              <a:t>个月可以配种（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个月大），经过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个月得到仔猪，仔猪经过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个月可以出栏。能繁母猪存栏量通常提前生猪出栏</a:t>
            </a:r>
            <a:r>
              <a:rPr lang="en-US" altLang="zh-CN" dirty="0" smtClean="0"/>
              <a:t>10-14</a:t>
            </a:r>
            <a:r>
              <a:rPr lang="zh-CN" altLang="en-US" dirty="0" smtClean="0"/>
              <a:t>个月。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3707904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515390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7236296" y="5373216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16416" y="5589240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751361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能繁母猪转化为生猪出栏的周期多长</a:t>
            </a: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？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决定生猪供应量的直接因素是能繁母猪存栏量，能繁母猪从补栏到生猪出栏通常需要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13-14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个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月。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两种估算：四月份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开始补栏的商品代能繁母猪到生猪出栏是从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2020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年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5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月份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开始；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zh-CN" altLang="en-US" sz="1400" dirty="0" smtClean="0">
                <a:latin typeface="+mn-ea"/>
                <a:ea typeface="+mn-ea"/>
                <a:cs typeface="Times New Roman" pitchFamily="18" charset="0"/>
              </a:rPr>
              <a:t>按照能繁母猪存栏拐点</a:t>
            </a:r>
            <a:r>
              <a:rPr lang="en-US" altLang="zh-CN" sz="1400" dirty="0" smtClean="0">
                <a:latin typeface="+mn-ea"/>
                <a:ea typeface="+mn-ea"/>
                <a:cs typeface="Times New Roman" pitchFamily="18" charset="0"/>
              </a:rPr>
              <a:t>9</a:t>
            </a:r>
            <a:r>
              <a:rPr lang="zh-CN" altLang="en-US" sz="1400" dirty="0" smtClean="0">
                <a:latin typeface="+mn-ea"/>
                <a:ea typeface="+mn-ea"/>
                <a:cs typeface="Times New Roman" pitchFamily="18" charset="0"/>
              </a:rPr>
              <a:t>月出现，对应十个月之后是在</a:t>
            </a:r>
            <a:r>
              <a:rPr lang="en-US" altLang="zh-CN" sz="1400" dirty="0" smtClean="0">
                <a:latin typeface="+mn-ea"/>
                <a:ea typeface="+mn-ea"/>
                <a:cs typeface="Times New Roman" pitchFamily="18" charset="0"/>
              </a:rPr>
              <a:t>2020</a:t>
            </a:r>
            <a:r>
              <a:rPr lang="zh-CN" altLang="en-US" sz="1400" dirty="0" smtClean="0">
                <a:latin typeface="+mn-ea"/>
                <a:ea typeface="+mn-ea"/>
                <a:cs typeface="Times New Roman" pitchFamily="18" charset="0"/>
              </a:rPr>
              <a:t>年</a:t>
            </a:r>
            <a:r>
              <a:rPr lang="en-US" altLang="zh-CN" sz="1400" dirty="0" smtClean="0">
                <a:latin typeface="+mn-ea"/>
                <a:ea typeface="+mn-ea"/>
                <a:cs typeface="Times New Roman" pitchFamily="18" charset="0"/>
              </a:rPr>
              <a:t>7</a:t>
            </a:r>
            <a:r>
              <a:rPr lang="zh-CN" altLang="en-US" sz="1400" dirty="0" smtClean="0">
                <a:latin typeface="+mn-ea"/>
                <a:ea typeface="+mn-ea"/>
                <a:cs typeface="Times New Roman" pitchFamily="18" charset="0"/>
              </a:rPr>
              <a:t>月左右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。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lang="zh-CN" altLang="en-US" sz="1400" b="1" dirty="0" smtClean="0">
                <a:latin typeface="+mn-ea"/>
                <a:ea typeface="+mn-ea"/>
                <a:cs typeface="Times New Roman" pitchFamily="18" charset="0"/>
              </a:rPr>
              <a:t>制约因素</a:t>
            </a:r>
            <a:r>
              <a:rPr lang="zh-CN" altLang="en-US" sz="1400" dirty="0" smtClean="0">
                <a:latin typeface="+mn-ea"/>
                <a:ea typeface="+mn-ea"/>
                <a:cs typeface="Times New Roman" pitchFamily="18" charset="0"/>
              </a:rPr>
              <a:t>：商品代母猪生产效率低，非洲猪瘟常态化，</a:t>
            </a:r>
            <a:r>
              <a:rPr lang="zh-CN" altLang="en-US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新冠疫情持续时间。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3068960"/>
            <a:ext cx="4536504" cy="28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猪周期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非洲猪瘟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春节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新冠疫情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措施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：人员隔离、封村封路、限车牌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结果：供给料进不去、猪出不来、屠企开工率锐减、仔猪有价无市、养殖人员返程困难、新建扩建猪场无法正常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开工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养殖行业扩张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产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能的步伐放缓，猪价上涨阶段延长。</a:t>
            </a:r>
            <a:endParaRPr lang="zh-CN" altLang="en-US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4999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99695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+mn-ea"/>
                <a:ea typeface="+mn-ea"/>
              </a:rPr>
              <a:t>Q3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：猪周期延长对饲料养殖的影响？</a:t>
            </a:r>
            <a:endParaRPr lang="zh-CN" altLang="en-US" sz="28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 flipH="1">
            <a:off x="5220072" y="3789040"/>
            <a:ext cx="1224136" cy="93610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148064" y="2204864"/>
            <a:ext cx="0" cy="2808312"/>
          </a:xfrm>
          <a:prstGeom prst="line">
            <a:avLst/>
          </a:prstGeom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444208" y="2204864"/>
            <a:ext cx="0" cy="2808312"/>
          </a:xfrm>
          <a:prstGeom prst="line">
            <a:avLst/>
          </a:prstGeom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6516216" y="3861048"/>
            <a:ext cx="1224136" cy="86409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5148064" y="2852936"/>
            <a:ext cx="1224136" cy="1008112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5220072" y="3717032"/>
            <a:ext cx="1224136" cy="1008112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516216" y="3068960"/>
            <a:ext cx="1224136" cy="720080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1880" y="2204864"/>
            <a:ext cx="0" cy="2808312"/>
          </a:xfrm>
          <a:prstGeom prst="line">
            <a:avLst/>
          </a:prstGeom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563888" y="2492896"/>
            <a:ext cx="1512168" cy="792088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3491880" y="3861048"/>
            <a:ext cx="1584176" cy="7920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3563888" y="4149080"/>
            <a:ext cx="1512168" cy="0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740352" y="2204864"/>
            <a:ext cx="0" cy="2808312"/>
          </a:xfrm>
          <a:prstGeom prst="line">
            <a:avLst/>
          </a:prstGeom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6444208" y="4653136"/>
            <a:ext cx="1224136" cy="0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55679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猪价大幅上涨，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2411760" y="2420888"/>
            <a:ext cx="0" cy="2808312"/>
          </a:xfrm>
          <a:prstGeom prst="line">
            <a:avLst/>
          </a:prstGeom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95536" y="3933056"/>
            <a:ext cx="2088232" cy="7920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467544" y="2996952"/>
            <a:ext cx="1872208" cy="792088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467544" y="3789040"/>
            <a:ext cx="1872208" cy="792088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40152" y="2204864"/>
            <a:ext cx="0" cy="3024336"/>
          </a:xfrm>
          <a:prstGeom prst="line">
            <a:avLst/>
          </a:prstGeom>
          <a:ln w="190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2483768" y="4005064"/>
            <a:ext cx="3456384" cy="100811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868144" y="1700808"/>
            <a:ext cx="2520280" cy="331236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411760" y="2348880"/>
            <a:ext cx="3384376" cy="1368152"/>
          </a:xfrm>
          <a:prstGeom prst="line">
            <a:avLst/>
          </a:prstGeom>
          <a:ln w="19050" cmpd="sng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2050" name="Picture 2" descr="http://5b0988e595225.cdn.sohucs.com/images/20180109/80443c67a32b4bf4b1c391e0c181f4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6084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让二师兄飞一会儿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阶段一、猪价大幅上涨，生猪供不应求，饲料价格大概率走弱；</a:t>
            </a:r>
            <a:endParaRPr lang="en-US" altLang="zh-CN" dirty="0" smtClean="0"/>
          </a:p>
          <a:p>
            <a:r>
              <a:rPr lang="zh-CN" altLang="en-US" dirty="0" smtClean="0"/>
              <a:t>阶段二、猪价上涨尾声，生猪存栏边际增加，饲料价格大概率企稳；</a:t>
            </a:r>
            <a:endParaRPr lang="en-US" altLang="zh-CN" dirty="0" smtClean="0"/>
          </a:p>
          <a:p>
            <a:r>
              <a:rPr lang="zh-CN" altLang="en-US" dirty="0" smtClean="0"/>
              <a:t>阶段三、猪价滞涨回落，生猪供大于求，饲料价格延续涨势。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新冠疫情一定程度上限制了生猪养殖行业的扩张</a:t>
            </a:r>
            <a:r>
              <a:rPr lang="zh-CN" altLang="en-US" dirty="0" smtClean="0"/>
              <a:t>速度</a:t>
            </a:r>
            <a:endParaRPr lang="en-US" altLang="zh-CN" dirty="0" smtClean="0"/>
          </a:p>
          <a:p>
            <a:r>
              <a:rPr lang="zh-CN" altLang="en-US" b="1" dirty="0" smtClean="0"/>
              <a:t>当前</a:t>
            </a:r>
            <a:r>
              <a:rPr lang="zh-CN" altLang="en-US" b="1" dirty="0" smtClean="0"/>
              <a:t>或处于阶段一的加时阶段，加时时点取决于新冠疫情</a:t>
            </a:r>
            <a:r>
              <a:rPr lang="zh-CN" altLang="en-US" b="1" dirty="0" smtClean="0"/>
              <a:t>持续时间</a:t>
            </a:r>
            <a:endParaRPr lang="en-US" altLang="zh-CN" b="1" dirty="0" smtClean="0"/>
          </a:p>
          <a:p>
            <a:r>
              <a:rPr lang="zh-CN" altLang="en-US" b="1" dirty="0" smtClean="0"/>
              <a:t>假设新冠疫情二季度结束，二季度有望迎来阶段二</a:t>
            </a:r>
            <a:r>
              <a:rPr lang="zh-CN" altLang="en-US" b="1" dirty="0" smtClean="0"/>
              <a:t>；</a:t>
            </a:r>
            <a:endParaRPr lang="en-US" altLang="zh-CN" b="1" dirty="0" smtClean="0"/>
          </a:p>
          <a:p>
            <a:r>
              <a:rPr lang="zh-CN" altLang="en-US" b="1" dirty="0" smtClean="0"/>
              <a:t>阶段</a:t>
            </a:r>
            <a:r>
              <a:rPr lang="zh-CN" altLang="en-US" b="1" dirty="0" smtClean="0"/>
              <a:t>三或将在三季度以后出现。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8244408" y="4149080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532440" y="4005064"/>
            <a:ext cx="6115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902524"/>
            <a:ext cx="889248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上周直播观点：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zh-CN" dirty="0" smtClean="0"/>
              <a:t>、短</a:t>
            </a:r>
            <a:r>
              <a:rPr lang="zh-CN" altLang="en-US" dirty="0" smtClean="0"/>
              <a:t>期价格保持坚挺；</a:t>
            </a:r>
            <a:r>
              <a:rPr lang="en-US" altLang="zh-CN" dirty="0" smtClean="0"/>
              <a:t>2</a:t>
            </a:r>
            <a:r>
              <a:rPr lang="zh-CN" altLang="zh-CN" dirty="0" smtClean="0"/>
              <a:t>、</a:t>
            </a:r>
            <a:r>
              <a:rPr lang="zh-CN" altLang="en-US" dirty="0" smtClean="0"/>
              <a:t>中期供给压力仍存；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、长期库存周期拐点可期。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</a:rPr>
              <a:t>周报观点：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预计本周或进入“短多”阶段的下半场或结束阶段。</a:t>
            </a:r>
            <a:endParaRPr lang="en-US" altLang="zh-CN" dirty="0" smtClean="0">
              <a:latin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宋体" panose="02010600030101010101" pitchFamily="2" charset="-122"/>
                <a:cs typeface="Arial" panose="020B0604020202020204" pitchFamily="34" charset="0"/>
              </a:rPr>
              <a:t>余粮急待出售，疫情持续时间越长，后期供给压力越大，价格大概率回调。</a:t>
            </a:r>
            <a:endParaRPr lang="en-US" altLang="zh-CN" dirty="0" smtClean="0">
              <a:latin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中长线库存周期的角度来看，中长看涨不变。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农户余粮出清</a:t>
            </a:r>
            <a:r>
              <a:rPr lang="en-US" altLang="zh-CN" dirty="0" smtClean="0"/>
              <a:t>+</a:t>
            </a:r>
            <a:r>
              <a:rPr lang="zh-CN" altLang="zh-CN" dirty="0" smtClean="0"/>
              <a:t>疫情结束</a:t>
            </a:r>
            <a:r>
              <a:rPr lang="en-US" altLang="zh-CN" dirty="0" smtClean="0"/>
              <a:t>+</a:t>
            </a:r>
            <a:r>
              <a:rPr lang="zh-CN" altLang="zh-CN" dirty="0" smtClean="0"/>
              <a:t>生猪存栏触底，三重利空有望在二季度出尽，届时渠道库存开始主动补库，价格拐点有望在二季度形成</a:t>
            </a:r>
            <a:r>
              <a:rPr lang="zh-CN" altLang="zh-CN" dirty="0" smtClean="0"/>
              <a:t>。</a:t>
            </a:r>
            <a:r>
              <a:rPr lang="zh-CN" altLang="en-US" b="1" dirty="0" smtClean="0"/>
              <a:t>等待</a:t>
            </a:r>
            <a:r>
              <a:rPr lang="zh-CN" altLang="en-US" b="1" dirty="0" smtClean="0"/>
              <a:t>底部明确后的做多机会。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风险因素：疫情发展、生猪养殖恢复力度、玉米拍卖政策及替代品进口政策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endParaRPr lang="en-US" altLang="zh-CN" b="1" dirty="0" smtClean="0"/>
          </a:p>
          <a:p>
            <a:pPr>
              <a:lnSpc>
                <a:spcPct val="150000"/>
              </a:lnSpc>
            </a:pPr>
            <a:endParaRPr lang="zh-CN" altLang="zh-CN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1620180"/>
          </a:xfrm>
        </p:spPr>
        <p:txBody>
          <a:bodyPr/>
          <a:lstStyle/>
          <a:p>
            <a:pPr indent="0" algn="ctr">
              <a:buNone/>
            </a:pPr>
            <a:endParaRPr lang="en-US" altLang="zh-CN" sz="3200" b="1" dirty="0">
              <a:latin typeface="+mj-ea"/>
              <a:ea typeface="+mj-ea"/>
            </a:endParaRPr>
          </a:p>
          <a:p>
            <a:pPr indent="0" algn="ctr">
              <a:buNone/>
            </a:pPr>
            <a:r>
              <a:rPr lang="zh-CN" altLang="en-US" sz="40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谢 </a:t>
            </a:r>
            <a:r>
              <a:rPr lang="zh-CN" altLang="en-US" sz="4000" b="1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谢 </a:t>
            </a:r>
            <a:r>
              <a:rPr lang="zh-CN" altLang="en-US" sz="40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！</a:t>
            </a:r>
            <a:endParaRPr lang="en-US" altLang="zh-CN" sz="4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indent="0" algn="ctr">
              <a:buNone/>
            </a:pPr>
            <a:r>
              <a:rPr lang="zh-CN" altLang="en-US" sz="40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欢迎批评指正！</a:t>
            </a:r>
            <a:endParaRPr lang="zh-CN" altLang="en-US" sz="4000" b="1" dirty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23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2257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2050" name="Picture 2" descr="https://timgsa.baidu.com/timg?image&amp;quality=80&amp;size=b9999_10000&amp;sec=1581400203939&amp;di=d5e1d6ed3f3d66402ee9556b1bc64a2b&amp;imgtype=0&amp;src=http%3A%2F%2Fdpic.tiankong.com%2Fkw%2Fgw%2FQJ6908968849.jpg%3Fx-oss-process%3Dstyle%2Fs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923928" cy="2880320"/>
          </a:xfrm>
          <a:prstGeom prst="rect">
            <a:avLst/>
          </a:prstGeom>
          <a:noFill/>
        </p:spPr>
      </p:pic>
      <p:pic>
        <p:nvPicPr>
          <p:cNvPr id="2052" name="Picture 4" descr="https://timgsa.baidu.com/timg?image&amp;quality=80&amp;size=b9999_10000&amp;sec=1581400296179&amp;di=153f74280247fca48c6938f05072e406&amp;imgtype=0&amp;src=http%3A%2F%2Fd.hiphotos.baidu.com%2Fbaike%2Fw%253D268%2Fsign%3D544b59bb0955b3199cf985737ba88286%2Fe824b899a9014c08958e3d1f097b02087af4f4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240360" cy="2520280"/>
          </a:xfrm>
          <a:prstGeom prst="rect">
            <a:avLst/>
          </a:prstGeom>
          <a:noFill/>
        </p:spPr>
      </p:pic>
      <p:pic>
        <p:nvPicPr>
          <p:cNvPr id="2054" name="Picture 6" descr="https://imgsa.baidu.com/baike/pic/item/2f738bd4b31c8701c5bc24592b7f9e2f0708ff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3888432" cy="2448272"/>
          </a:xfrm>
          <a:prstGeom prst="rect">
            <a:avLst/>
          </a:prstGeom>
          <a:noFill/>
        </p:spPr>
      </p:pic>
      <p:pic>
        <p:nvPicPr>
          <p:cNvPr id="2056" name="Picture 8" descr="https://gss2.bdstatic.com/-fo3dSag_xI4khGkpoWK1HF6hhy/baike/c0%3Dbaike150%2C5%2C5%2C150%2C50/sign=5eef9f9305f79052fb124f6c6d9abcaf/c75c10385343fbf2cc5a4aa3bc7eca8065388f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6004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849694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下箭头 8"/>
          <p:cNvSpPr/>
          <p:nvPr/>
        </p:nvSpPr>
        <p:spPr>
          <a:xfrm>
            <a:off x="1691680" y="5589240"/>
            <a:ext cx="216024" cy="288032"/>
          </a:xfrm>
          <a:prstGeom prst="downArrow">
            <a:avLst/>
          </a:prstGeom>
          <a:solidFill>
            <a:schemeClr val="bg1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>
            <a:off x="7596336" y="4725144"/>
            <a:ext cx="144016" cy="28803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2F2F2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6228184" y="1124744"/>
            <a:ext cx="207640" cy="360040"/>
          </a:xfrm>
          <a:prstGeom prst="downArrow">
            <a:avLst/>
          </a:prstGeom>
          <a:solidFill>
            <a:schemeClr val="bg1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60486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9144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月份消费者物价指数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(CPI)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同比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上涨</a:t>
            </a:r>
            <a:r>
              <a:rPr lang="en-US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5.4%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，涨幅较上月扩大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0.9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个百分点，创下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2011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月以来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新高；环比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上涨</a:t>
            </a:r>
            <a:r>
              <a:rPr lang="en-US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1.4%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影响因素：猪周期、春节、疫情。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graphicFrame>
        <p:nvGraphicFramePr>
          <p:cNvPr id="8" name="图示 7"/>
          <p:cNvGraphicFramePr/>
          <p:nvPr/>
        </p:nvGraphicFramePr>
        <p:xfrm>
          <a:off x="1619672" y="2276872"/>
          <a:ext cx="592832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3488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+mn-ea"/>
                <a:ea typeface="+mn-ea"/>
              </a:rPr>
              <a:t>Q1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：二师兄如何影响</a:t>
            </a:r>
            <a:r>
              <a:rPr lang="en-US" altLang="zh-CN" sz="2800" b="1" dirty="0" smtClean="0">
                <a:solidFill>
                  <a:srgbClr val="C00000"/>
                </a:solidFill>
                <a:latin typeface="+mn-ea"/>
                <a:ea typeface="+mn-ea"/>
              </a:rPr>
              <a:t>CPI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走势？</a:t>
            </a:r>
            <a:endParaRPr lang="zh-CN" altLang="en-US" sz="28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7200800" cy="36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我国</a:t>
            </a:r>
            <a:r>
              <a:rPr lang="en-US" altLang="zh-CN" b="1" dirty="0" smtClean="0"/>
              <a:t>CPI</a:t>
            </a:r>
            <a:r>
              <a:rPr lang="zh-CN" altLang="en-US" b="1" dirty="0" smtClean="0"/>
              <a:t>由</a:t>
            </a:r>
            <a:r>
              <a:rPr lang="zh-CN" altLang="en-US" b="1" dirty="0" smtClean="0">
                <a:solidFill>
                  <a:srgbClr val="C00000"/>
                </a:solidFill>
              </a:rPr>
              <a:t>食品项</a:t>
            </a:r>
            <a:r>
              <a:rPr lang="zh-CN" altLang="en-US" b="1" dirty="0" smtClean="0"/>
              <a:t>和</a:t>
            </a:r>
            <a:r>
              <a:rPr lang="zh-CN" altLang="en-US" b="1" dirty="0" smtClean="0">
                <a:solidFill>
                  <a:srgbClr val="C00000"/>
                </a:solidFill>
              </a:rPr>
              <a:t>非食品项</a:t>
            </a:r>
            <a:r>
              <a:rPr lang="zh-CN" altLang="en-US" b="1" dirty="0" smtClean="0"/>
              <a:t>构成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3059832" y="321297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食品中，畜肉类价格上涨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76.7%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，影响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CPI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上涨约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3.38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个百分点，其中猪肉价格上涨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116.0%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，影响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CPI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上涨约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2.76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个百分点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62880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非食品项权重高，价格波动小，对</a:t>
            </a:r>
            <a:r>
              <a:rPr lang="en-US" altLang="zh-CN" b="1" dirty="0" smtClean="0"/>
              <a:t>CPI</a:t>
            </a:r>
            <a:r>
              <a:rPr lang="zh-CN" altLang="en-US" b="1" dirty="0" smtClean="0"/>
              <a:t>影响较小；</a:t>
            </a:r>
            <a:endParaRPr lang="en-US" altLang="zh-CN" b="1" dirty="0" smtClean="0"/>
          </a:p>
          <a:p>
            <a:r>
              <a:rPr lang="zh-CN" altLang="en-US" b="1" dirty="0" smtClean="0"/>
              <a:t>食品</a:t>
            </a:r>
            <a:r>
              <a:rPr lang="zh-CN" altLang="en-US" b="1" dirty="0" smtClean="0"/>
              <a:t>项权重</a:t>
            </a:r>
            <a:r>
              <a:rPr lang="zh-CN" altLang="en-US" b="1" dirty="0" smtClean="0"/>
              <a:t>低</a:t>
            </a:r>
            <a:r>
              <a:rPr lang="zh-CN" altLang="en-US" b="1" dirty="0" smtClean="0"/>
              <a:t>，价格波动幅度大，对</a:t>
            </a:r>
            <a:r>
              <a:rPr lang="en-US" altLang="zh-CN" b="1" dirty="0" smtClean="0"/>
              <a:t>CPI</a:t>
            </a:r>
            <a:r>
              <a:rPr lang="zh-CN" altLang="en-US" b="1" dirty="0" smtClean="0"/>
              <a:t>影响较大。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6358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512" y="908720"/>
          <a:ext cx="5400602" cy="5688640"/>
        </p:xfrm>
        <a:graphic>
          <a:graphicData uri="http://schemas.openxmlformats.org/drawingml/2006/table">
            <a:tbl>
              <a:tblPr/>
              <a:tblGrid>
                <a:gridCol w="899889"/>
                <a:gridCol w="899889"/>
                <a:gridCol w="899889"/>
                <a:gridCol w="899889"/>
                <a:gridCol w="900523"/>
                <a:gridCol w="900523"/>
              </a:tblGrid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0">
                          <a:solidFill>
                            <a:srgbClr val="333333"/>
                          </a:solidFill>
                          <a:latin typeface="Calibri"/>
                          <a:ea typeface="宋体"/>
                          <a:cs typeface="宋体"/>
                        </a:rPr>
                        <a:t>年份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0">
                          <a:solidFill>
                            <a:srgbClr val="333333"/>
                          </a:solidFill>
                          <a:latin typeface="Calibri"/>
                          <a:ea typeface="宋体"/>
                          <a:cs typeface="宋体"/>
                        </a:rPr>
                        <a:t>肉类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0">
                          <a:solidFill>
                            <a:srgbClr val="333333"/>
                          </a:solidFill>
                          <a:latin typeface="Calibri"/>
                          <a:ea typeface="宋体"/>
                          <a:cs typeface="宋体"/>
                        </a:rPr>
                        <a:t>猪肉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0">
                          <a:solidFill>
                            <a:srgbClr val="333333"/>
                          </a:solidFill>
                          <a:latin typeface="Calibri"/>
                          <a:ea typeface="宋体"/>
                          <a:cs typeface="宋体"/>
                        </a:rPr>
                        <a:t>禽肉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0">
                          <a:solidFill>
                            <a:srgbClr val="333333"/>
                          </a:solidFill>
                          <a:latin typeface="Calibri"/>
                          <a:ea typeface="宋体"/>
                          <a:cs typeface="宋体"/>
                        </a:rPr>
                        <a:t>猪肉占比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0">
                          <a:solidFill>
                            <a:srgbClr val="333333"/>
                          </a:solidFill>
                          <a:latin typeface="Calibri"/>
                          <a:ea typeface="宋体"/>
                          <a:cs typeface="宋体"/>
                        </a:rPr>
                        <a:t>禽肉占比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6013.9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3966.0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1191.1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65.9%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19.8%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6105.8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4051.7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1176.1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66.4%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19.3%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2002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6234.3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4123.1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1197.1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66.1%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19.2%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2003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6443.3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4238.6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1239.0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65.8%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19.2%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2004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6608.7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4341.0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1257.8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65.7%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19.0%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2005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6938.9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4555.3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1344.2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65.6%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19.4%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2006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7099.9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4650.5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1363.1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65.5%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19.2%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6916.4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4308.0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1457.3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62.3%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21.1%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2008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7370.9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4682.0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1550.1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63.5%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21.0%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2009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7706.7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4933.0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1618.7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64.0%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21.0%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7993.6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5138.0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1688.9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64.3%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21.1%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8023.0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5132.0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1751.2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64.0%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21.8%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2012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8471.1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5444.0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1878.9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64.3%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22.2%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2013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8632.8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5619.0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1861.6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65.1%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21.6%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2014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8817.9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5821.0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1825.4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66.0%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20.7%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2015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8749.5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5645.0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1919.5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64.5%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21.9%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2016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8628.3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5426.0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2001.7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62.9%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23.2%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8654.4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5452.0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1981.7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63.0%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22.9%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3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2018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8624.6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5404.0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1993.7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62.7%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333333"/>
                          </a:solidFill>
                          <a:latin typeface="宋体"/>
                          <a:ea typeface="宋体"/>
                          <a:cs typeface="宋体"/>
                        </a:rPr>
                        <a:t>23.1%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7752" marR="57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全屏显示(4:3)</PresentationFormat>
  <Paragraphs>255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bt115</dc:title>
  <dc:creator/>
  <cp:lastModifiedBy/>
  <cp:revision>331</cp:revision>
  <cp:lastPrinted>2017-12-27T05:14:00Z</cp:lastPrinted>
  <dcterms:created xsi:type="dcterms:W3CDTF">2016-11-15T18:26:00Z</dcterms:created>
  <dcterms:modified xsi:type="dcterms:W3CDTF">2020-02-12T07:06:00Z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