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769" r:id="rId3"/>
    <p:sldId id="814" r:id="rId4"/>
    <p:sldId id="805" r:id="rId5"/>
    <p:sldId id="772" r:id="rId6"/>
    <p:sldId id="781" r:id="rId7"/>
    <p:sldId id="782" r:id="rId8"/>
    <p:sldId id="815" r:id="rId9"/>
    <p:sldId id="816" r:id="rId10"/>
    <p:sldId id="817" r:id="rId11"/>
    <p:sldId id="804" r:id="rId12"/>
    <p:sldId id="796" r:id="rId13"/>
    <p:sldId id="783" r:id="rId14"/>
    <p:sldId id="771" r:id="rId15"/>
    <p:sldId id="806" r:id="rId16"/>
    <p:sldId id="808" r:id="rId17"/>
    <p:sldId id="809" r:id="rId18"/>
    <p:sldId id="807" r:id="rId19"/>
    <p:sldId id="752" r:id="rId20"/>
    <p:sldId id="759" r:id="rId21"/>
    <p:sldId id="742" r:id="rId22"/>
    <p:sldId id="743" r:id="rId23"/>
    <p:sldId id="798" r:id="rId24"/>
    <p:sldId id="258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82D"/>
    <a:srgbClr val="B6E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97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A1D70-D689-4EB1-BE98-A92245720B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BD76E3DC-2D0A-4F9A-B4ED-D28BBE39D78D}">
      <dgm:prSet phldrT="[文本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i="1" kern="1200" dirty="0">
              <a:solidFill>
                <a:srgbClr val="00B0F0"/>
              </a:solidFill>
              <a:latin typeface="Arial"/>
              <a:ea typeface="宋体"/>
              <a:cs typeface="+mn-cs"/>
            </a:rPr>
            <a:t>利用场外期权管理价格风险</a:t>
          </a:r>
        </a:p>
      </dgm:t>
    </dgm:pt>
    <dgm:pt modelId="{B1A7F6FB-5F73-4D8E-9B4F-8A18532CCABE}" type="parTrans" cxnId="{45181142-F0DE-419F-9248-F841C0491412}">
      <dgm:prSet/>
      <dgm:spPr/>
      <dgm:t>
        <a:bodyPr/>
        <a:lstStyle/>
        <a:p>
          <a:endParaRPr lang="zh-CN" altLang="en-US" sz="2200"/>
        </a:p>
      </dgm:t>
    </dgm:pt>
    <dgm:pt modelId="{59123679-AF5D-48C8-9756-7A78E51A7A4F}" type="sibTrans" cxnId="{45181142-F0DE-419F-9248-F841C0491412}">
      <dgm:prSet/>
      <dgm:spPr/>
      <dgm:t>
        <a:bodyPr/>
        <a:lstStyle/>
        <a:p>
          <a:endParaRPr lang="zh-CN" altLang="en-US" sz="2200"/>
        </a:p>
      </dgm:t>
    </dgm:pt>
    <dgm:pt modelId="{2F793A39-2AA3-4304-832B-829C18622361}">
      <dgm:prSet phldrT="[文本]" custT="1"/>
      <dgm:spPr/>
      <dgm:t>
        <a:bodyPr/>
        <a:lstStyle/>
        <a:p>
          <a:r>
            <a:rPr lang="zh-CN" altLang="en-US" sz="2200" dirty="0"/>
            <a:t>利用场外期权增厚收益</a:t>
          </a:r>
        </a:p>
      </dgm:t>
    </dgm:pt>
    <dgm:pt modelId="{153E90D8-625C-4C79-AC3E-3C095EC931A7}" type="parTrans" cxnId="{68BB2012-8363-4B94-897E-E371453A3E57}">
      <dgm:prSet/>
      <dgm:spPr/>
      <dgm:t>
        <a:bodyPr/>
        <a:lstStyle/>
        <a:p>
          <a:endParaRPr lang="zh-CN" altLang="en-US" sz="2200"/>
        </a:p>
      </dgm:t>
    </dgm:pt>
    <dgm:pt modelId="{AD5AF523-7846-46C2-A4C5-EA9975E2F366}" type="sibTrans" cxnId="{68BB2012-8363-4B94-897E-E371453A3E57}">
      <dgm:prSet/>
      <dgm:spPr/>
      <dgm:t>
        <a:bodyPr/>
        <a:lstStyle/>
        <a:p>
          <a:endParaRPr lang="zh-CN" altLang="en-US" sz="2200"/>
        </a:p>
      </dgm:t>
    </dgm:pt>
    <dgm:pt modelId="{BDBF4BB0-4995-48F4-813F-5D9986857BAE}">
      <dgm:prSet phldrT="[文本]" custT="1"/>
      <dgm:spPr/>
      <dgm:t>
        <a:bodyPr/>
        <a:lstStyle/>
        <a:p>
          <a:r>
            <a:rPr lang="zh-CN" altLang="en-US" sz="2200" dirty="0"/>
            <a:t>利用场外市场进行资产配置</a:t>
          </a:r>
        </a:p>
      </dgm:t>
    </dgm:pt>
    <dgm:pt modelId="{BE77B579-4ACE-4D94-86E1-3E3C915D6C04}" type="parTrans" cxnId="{8C6C3C73-AC2D-4B22-A413-8D468F5272D9}">
      <dgm:prSet/>
      <dgm:spPr/>
      <dgm:t>
        <a:bodyPr/>
        <a:lstStyle/>
        <a:p>
          <a:endParaRPr lang="zh-CN" altLang="en-US" sz="2200"/>
        </a:p>
      </dgm:t>
    </dgm:pt>
    <dgm:pt modelId="{60D0D2A6-4FF6-4A2D-83E9-79CD4E44481C}" type="sibTrans" cxnId="{8C6C3C73-AC2D-4B22-A413-8D468F5272D9}">
      <dgm:prSet/>
      <dgm:spPr/>
      <dgm:t>
        <a:bodyPr/>
        <a:lstStyle/>
        <a:p>
          <a:endParaRPr lang="zh-CN" altLang="en-US" sz="2200"/>
        </a:p>
      </dgm:t>
    </dgm:pt>
    <dgm:pt modelId="{A5B26972-7492-4A2E-98C7-3BD2539D836B}" type="pres">
      <dgm:prSet presAssocID="{DF4A1D70-D689-4EB1-BE98-A92245720B3F}" presName="Name0" presStyleCnt="0">
        <dgm:presLayoutVars>
          <dgm:chMax val="7"/>
          <dgm:chPref val="7"/>
          <dgm:dir/>
        </dgm:presLayoutVars>
      </dgm:prSet>
      <dgm:spPr/>
    </dgm:pt>
    <dgm:pt modelId="{55962656-D162-434B-BD40-3B23E4602B76}" type="pres">
      <dgm:prSet presAssocID="{DF4A1D70-D689-4EB1-BE98-A92245720B3F}" presName="Name1" presStyleCnt="0"/>
      <dgm:spPr/>
    </dgm:pt>
    <dgm:pt modelId="{DBF268D6-4851-4450-BD41-0F454EBFB973}" type="pres">
      <dgm:prSet presAssocID="{DF4A1D70-D689-4EB1-BE98-A92245720B3F}" presName="cycle" presStyleCnt="0"/>
      <dgm:spPr/>
    </dgm:pt>
    <dgm:pt modelId="{D1B62EF1-9B4B-426E-8648-9711A4D83D1D}" type="pres">
      <dgm:prSet presAssocID="{DF4A1D70-D689-4EB1-BE98-A92245720B3F}" presName="srcNode" presStyleLbl="node1" presStyleIdx="0" presStyleCnt="3"/>
      <dgm:spPr/>
    </dgm:pt>
    <dgm:pt modelId="{B7FC8C1D-23EC-447D-9435-D28A4F09EF06}" type="pres">
      <dgm:prSet presAssocID="{DF4A1D70-D689-4EB1-BE98-A92245720B3F}" presName="conn" presStyleLbl="parChTrans1D2" presStyleIdx="0" presStyleCnt="1"/>
      <dgm:spPr/>
    </dgm:pt>
    <dgm:pt modelId="{53F3696C-36D1-4385-B2C7-9450F9A526A2}" type="pres">
      <dgm:prSet presAssocID="{DF4A1D70-D689-4EB1-BE98-A92245720B3F}" presName="extraNode" presStyleLbl="node1" presStyleIdx="0" presStyleCnt="3"/>
      <dgm:spPr/>
    </dgm:pt>
    <dgm:pt modelId="{4FD7C6D7-27DF-46E5-A4F0-1509B4505BDF}" type="pres">
      <dgm:prSet presAssocID="{DF4A1D70-D689-4EB1-BE98-A92245720B3F}" presName="dstNode" presStyleLbl="node1" presStyleIdx="0" presStyleCnt="3"/>
      <dgm:spPr/>
    </dgm:pt>
    <dgm:pt modelId="{7E7F96CE-2ACD-4AB0-BE12-1F2395C0D46C}" type="pres">
      <dgm:prSet presAssocID="{BD76E3DC-2D0A-4F9A-B4ED-D28BBE39D78D}" presName="text_1" presStyleLbl="node1" presStyleIdx="0" presStyleCnt="3">
        <dgm:presLayoutVars>
          <dgm:bulletEnabled val="1"/>
        </dgm:presLayoutVars>
      </dgm:prSet>
      <dgm:spPr/>
    </dgm:pt>
    <dgm:pt modelId="{A35EE9B5-5C87-4055-8414-EEE16C79639C}" type="pres">
      <dgm:prSet presAssocID="{BD76E3DC-2D0A-4F9A-B4ED-D28BBE39D78D}" presName="accent_1" presStyleCnt="0"/>
      <dgm:spPr/>
    </dgm:pt>
    <dgm:pt modelId="{E6A224DE-191B-4ADB-BBDA-493F19274AA2}" type="pres">
      <dgm:prSet presAssocID="{BD76E3DC-2D0A-4F9A-B4ED-D28BBE39D78D}" presName="accentRepeatNode" presStyleLbl="solidFgAcc1" presStyleIdx="0" presStyleCnt="3"/>
      <dgm:spPr>
        <a:solidFill>
          <a:schemeClr val="accent1">
            <a:lumMod val="90000"/>
          </a:schemeClr>
        </a:solidFill>
      </dgm:spPr>
    </dgm:pt>
    <dgm:pt modelId="{69DD48CD-D25E-4246-8EE0-E60AA4114DB4}" type="pres">
      <dgm:prSet presAssocID="{2F793A39-2AA3-4304-832B-829C18622361}" presName="text_2" presStyleLbl="node1" presStyleIdx="1" presStyleCnt="3">
        <dgm:presLayoutVars>
          <dgm:bulletEnabled val="1"/>
        </dgm:presLayoutVars>
      </dgm:prSet>
      <dgm:spPr/>
    </dgm:pt>
    <dgm:pt modelId="{35EE9492-EE7B-4AF8-92DC-5205C0F474E6}" type="pres">
      <dgm:prSet presAssocID="{2F793A39-2AA3-4304-832B-829C18622361}" presName="accent_2" presStyleCnt="0"/>
      <dgm:spPr/>
    </dgm:pt>
    <dgm:pt modelId="{0297B521-A921-4E2F-9845-9C80C0AD87FA}" type="pres">
      <dgm:prSet presAssocID="{2F793A39-2AA3-4304-832B-829C18622361}" presName="accentRepeatNode" presStyleLbl="solidFgAcc1" presStyleIdx="1" presStyleCnt="3"/>
      <dgm:spPr/>
    </dgm:pt>
    <dgm:pt modelId="{07CAC77F-4503-4E7D-8298-951E3BF23A14}" type="pres">
      <dgm:prSet presAssocID="{BDBF4BB0-4995-48F4-813F-5D9986857BAE}" presName="text_3" presStyleLbl="node1" presStyleIdx="2" presStyleCnt="3">
        <dgm:presLayoutVars>
          <dgm:bulletEnabled val="1"/>
        </dgm:presLayoutVars>
      </dgm:prSet>
      <dgm:spPr/>
    </dgm:pt>
    <dgm:pt modelId="{EE6E3944-0609-4235-A1E0-EFB86B28B106}" type="pres">
      <dgm:prSet presAssocID="{BDBF4BB0-4995-48F4-813F-5D9986857BAE}" presName="accent_3" presStyleCnt="0"/>
      <dgm:spPr/>
    </dgm:pt>
    <dgm:pt modelId="{282F4448-3B7F-4A00-84BB-29BAFA578F7B}" type="pres">
      <dgm:prSet presAssocID="{BDBF4BB0-4995-48F4-813F-5D9986857BAE}" presName="accentRepeatNode" presStyleLbl="solidFgAcc1" presStyleIdx="2" presStyleCnt="3"/>
      <dgm:spPr/>
    </dgm:pt>
  </dgm:ptLst>
  <dgm:cxnLst>
    <dgm:cxn modelId="{68BB2012-8363-4B94-897E-E371453A3E57}" srcId="{DF4A1D70-D689-4EB1-BE98-A92245720B3F}" destId="{2F793A39-2AA3-4304-832B-829C18622361}" srcOrd="1" destOrd="0" parTransId="{153E90D8-625C-4C79-AC3E-3C095EC931A7}" sibTransId="{AD5AF523-7846-46C2-A4C5-EA9975E2F366}"/>
    <dgm:cxn modelId="{1F017D32-6C4E-49B5-9258-9C3A508B486E}" type="presOf" srcId="{BDBF4BB0-4995-48F4-813F-5D9986857BAE}" destId="{07CAC77F-4503-4E7D-8298-951E3BF23A14}" srcOrd="0" destOrd="0" presId="urn:microsoft.com/office/officeart/2008/layout/VerticalCurvedList"/>
    <dgm:cxn modelId="{45181142-F0DE-419F-9248-F841C0491412}" srcId="{DF4A1D70-D689-4EB1-BE98-A92245720B3F}" destId="{BD76E3DC-2D0A-4F9A-B4ED-D28BBE39D78D}" srcOrd="0" destOrd="0" parTransId="{B1A7F6FB-5F73-4D8E-9B4F-8A18532CCABE}" sibTransId="{59123679-AF5D-48C8-9756-7A78E51A7A4F}"/>
    <dgm:cxn modelId="{2F935349-5DC1-404B-893B-9351B7A5ED15}" type="presOf" srcId="{2F793A39-2AA3-4304-832B-829C18622361}" destId="{69DD48CD-D25E-4246-8EE0-E60AA4114DB4}" srcOrd="0" destOrd="0" presId="urn:microsoft.com/office/officeart/2008/layout/VerticalCurvedList"/>
    <dgm:cxn modelId="{8C6C3C73-AC2D-4B22-A413-8D468F5272D9}" srcId="{DF4A1D70-D689-4EB1-BE98-A92245720B3F}" destId="{BDBF4BB0-4995-48F4-813F-5D9986857BAE}" srcOrd="2" destOrd="0" parTransId="{BE77B579-4ACE-4D94-86E1-3E3C915D6C04}" sibTransId="{60D0D2A6-4FF6-4A2D-83E9-79CD4E44481C}"/>
    <dgm:cxn modelId="{729C9588-1A30-430D-86E7-58B28C3F3D82}" type="presOf" srcId="{59123679-AF5D-48C8-9756-7A78E51A7A4F}" destId="{B7FC8C1D-23EC-447D-9435-D28A4F09EF06}" srcOrd="0" destOrd="0" presId="urn:microsoft.com/office/officeart/2008/layout/VerticalCurvedList"/>
    <dgm:cxn modelId="{4763B48D-F1F5-4785-9F03-7A9DC6719BDC}" type="presOf" srcId="{DF4A1D70-D689-4EB1-BE98-A92245720B3F}" destId="{A5B26972-7492-4A2E-98C7-3BD2539D836B}" srcOrd="0" destOrd="0" presId="urn:microsoft.com/office/officeart/2008/layout/VerticalCurvedList"/>
    <dgm:cxn modelId="{6F7F4FDA-017F-4679-B469-DF83BEB174E7}" type="presOf" srcId="{BD76E3DC-2D0A-4F9A-B4ED-D28BBE39D78D}" destId="{7E7F96CE-2ACD-4AB0-BE12-1F2395C0D46C}" srcOrd="0" destOrd="0" presId="urn:microsoft.com/office/officeart/2008/layout/VerticalCurvedList"/>
    <dgm:cxn modelId="{474B075E-ABC4-47C1-A469-DBF18BA9B980}" type="presParOf" srcId="{A5B26972-7492-4A2E-98C7-3BD2539D836B}" destId="{55962656-D162-434B-BD40-3B23E4602B76}" srcOrd="0" destOrd="0" presId="urn:microsoft.com/office/officeart/2008/layout/VerticalCurvedList"/>
    <dgm:cxn modelId="{B700C726-F5A9-46C4-AB38-18ED60C99DAE}" type="presParOf" srcId="{55962656-D162-434B-BD40-3B23E4602B76}" destId="{DBF268D6-4851-4450-BD41-0F454EBFB973}" srcOrd="0" destOrd="0" presId="urn:microsoft.com/office/officeart/2008/layout/VerticalCurvedList"/>
    <dgm:cxn modelId="{1A42BBCD-A471-42E9-BC5E-8149FD0F4063}" type="presParOf" srcId="{DBF268D6-4851-4450-BD41-0F454EBFB973}" destId="{D1B62EF1-9B4B-426E-8648-9711A4D83D1D}" srcOrd="0" destOrd="0" presId="urn:microsoft.com/office/officeart/2008/layout/VerticalCurvedList"/>
    <dgm:cxn modelId="{ECA593DC-E388-4C98-A712-325A1F63446F}" type="presParOf" srcId="{DBF268D6-4851-4450-BD41-0F454EBFB973}" destId="{B7FC8C1D-23EC-447D-9435-D28A4F09EF06}" srcOrd="1" destOrd="0" presId="urn:microsoft.com/office/officeart/2008/layout/VerticalCurvedList"/>
    <dgm:cxn modelId="{378360FA-6B5A-4020-8C4D-95D468A26290}" type="presParOf" srcId="{DBF268D6-4851-4450-BD41-0F454EBFB973}" destId="{53F3696C-36D1-4385-B2C7-9450F9A526A2}" srcOrd="2" destOrd="0" presId="urn:microsoft.com/office/officeart/2008/layout/VerticalCurvedList"/>
    <dgm:cxn modelId="{E166A5EC-F671-43AD-8FD8-AE3F8AF25CC1}" type="presParOf" srcId="{DBF268D6-4851-4450-BD41-0F454EBFB973}" destId="{4FD7C6D7-27DF-46E5-A4F0-1509B4505BDF}" srcOrd="3" destOrd="0" presId="urn:microsoft.com/office/officeart/2008/layout/VerticalCurvedList"/>
    <dgm:cxn modelId="{5C7A95FC-EC07-468D-9621-E528924B02A6}" type="presParOf" srcId="{55962656-D162-434B-BD40-3B23E4602B76}" destId="{7E7F96CE-2ACD-4AB0-BE12-1F2395C0D46C}" srcOrd="1" destOrd="0" presId="urn:microsoft.com/office/officeart/2008/layout/VerticalCurvedList"/>
    <dgm:cxn modelId="{B5180346-D960-4814-847E-44EC3F6CFE0E}" type="presParOf" srcId="{55962656-D162-434B-BD40-3B23E4602B76}" destId="{A35EE9B5-5C87-4055-8414-EEE16C79639C}" srcOrd="2" destOrd="0" presId="urn:microsoft.com/office/officeart/2008/layout/VerticalCurvedList"/>
    <dgm:cxn modelId="{97BC8567-FF25-45F1-9DE4-241AB9C4022E}" type="presParOf" srcId="{A35EE9B5-5C87-4055-8414-EEE16C79639C}" destId="{E6A224DE-191B-4ADB-BBDA-493F19274AA2}" srcOrd="0" destOrd="0" presId="urn:microsoft.com/office/officeart/2008/layout/VerticalCurvedList"/>
    <dgm:cxn modelId="{EC5F274F-76F8-4CE4-BB28-C87F59F98CC4}" type="presParOf" srcId="{55962656-D162-434B-BD40-3B23E4602B76}" destId="{69DD48CD-D25E-4246-8EE0-E60AA4114DB4}" srcOrd="3" destOrd="0" presId="urn:microsoft.com/office/officeart/2008/layout/VerticalCurvedList"/>
    <dgm:cxn modelId="{26F4B82A-BD86-43DA-A650-9BDB7FA73CA6}" type="presParOf" srcId="{55962656-D162-434B-BD40-3B23E4602B76}" destId="{35EE9492-EE7B-4AF8-92DC-5205C0F474E6}" srcOrd="4" destOrd="0" presId="urn:microsoft.com/office/officeart/2008/layout/VerticalCurvedList"/>
    <dgm:cxn modelId="{21D03A84-FE57-4DBD-9AA7-133DAFF6DCD0}" type="presParOf" srcId="{35EE9492-EE7B-4AF8-92DC-5205C0F474E6}" destId="{0297B521-A921-4E2F-9845-9C80C0AD87FA}" srcOrd="0" destOrd="0" presId="urn:microsoft.com/office/officeart/2008/layout/VerticalCurvedList"/>
    <dgm:cxn modelId="{B4BDB768-0A32-48E0-8131-F23902203049}" type="presParOf" srcId="{55962656-D162-434B-BD40-3B23E4602B76}" destId="{07CAC77F-4503-4E7D-8298-951E3BF23A14}" srcOrd="5" destOrd="0" presId="urn:microsoft.com/office/officeart/2008/layout/VerticalCurvedList"/>
    <dgm:cxn modelId="{52F4F9AD-9F5B-464A-BB10-76EC895C2831}" type="presParOf" srcId="{55962656-D162-434B-BD40-3B23E4602B76}" destId="{EE6E3944-0609-4235-A1E0-EFB86B28B106}" srcOrd="6" destOrd="0" presId="urn:microsoft.com/office/officeart/2008/layout/VerticalCurvedList"/>
    <dgm:cxn modelId="{75CB5CD4-DF35-4929-95FF-75AA66A7DD9E}" type="presParOf" srcId="{EE6E3944-0609-4235-A1E0-EFB86B28B106}" destId="{282F4448-3B7F-4A00-84BB-29BAFA578F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4A1D70-D689-4EB1-BE98-A92245720B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BD76E3DC-2D0A-4F9A-B4ED-D28BBE39D78D}">
      <dgm:prSet phldrT="[文本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FFFFFF"/>
              </a:solidFill>
              <a:latin typeface="Arial"/>
              <a:ea typeface="宋体"/>
              <a:cs typeface="+mn-cs"/>
            </a:rPr>
            <a:t>利用场外期权管理价格风险</a:t>
          </a:r>
        </a:p>
      </dgm:t>
    </dgm:pt>
    <dgm:pt modelId="{B1A7F6FB-5F73-4D8E-9B4F-8A18532CCABE}" type="parTrans" cxnId="{45181142-F0DE-419F-9248-F841C0491412}">
      <dgm:prSet/>
      <dgm:spPr/>
      <dgm:t>
        <a:bodyPr/>
        <a:lstStyle/>
        <a:p>
          <a:endParaRPr lang="zh-CN" altLang="en-US" sz="2200"/>
        </a:p>
      </dgm:t>
    </dgm:pt>
    <dgm:pt modelId="{59123679-AF5D-48C8-9756-7A78E51A7A4F}" type="sibTrans" cxnId="{45181142-F0DE-419F-9248-F841C0491412}">
      <dgm:prSet/>
      <dgm:spPr/>
      <dgm:t>
        <a:bodyPr/>
        <a:lstStyle/>
        <a:p>
          <a:endParaRPr lang="zh-CN" altLang="en-US" sz="2200"/>
        </a:p>
      </dgm:t>
    </dgm:pt>
    <dgm:pt modelId="{2F793A39-2AA3-4304-832B-829C18622361}">
      <dgm:prSet phldrT="[文本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i="1" kern="1200" dirty="0">
              <a:solidFill>
                <a:srgbClr val="00B0F0"/>
              </a:solidFill>
              <a:latin typeface="Arial"/>
              <a:ea typeface="宋体"/>
              <a:cs typeface="+mn-cs"/>
            </a:rPr>
            <a:t>利用场外期权增厚收益</a:t>
          </a:r>
        </a:p>
      </dgm:t>
    </dgm:pt>
    <dgm:pt modelId="{153E90D8-625C-4C79-AC3E-3C095EC931A7}" type="parTrans" cxnId="{68BB2012-8363-4B94-897E-E371453A3E57}">
      <dgm:prSet/>
      <dgm:spPr/>
      <dgm:t>
        <a:bodyPr/>
        <a:lstStyle/>
        <a:p>
          <a:endParaRPr lang="zh-CN" altLang="en-US" sz="2200"/>
        </a:p>
      </dgm:t>
    </dgm:pt>
    <dgm:pt modelId="{AD5AF523-7846-46C2-A4C5-EA9975E2F366}" type="sibTrans" cxnId="{68BB2012-8363-4B94-897E-E371453A3E57}">
      <dgm:prSet/>
      <dgm:spPr/>
      <dgm:t>
        <a:bodyPr/>
        <a:lstStyle/>
        <a:p>
          <a:endParaRPr lang="zh-CN" altLang="en-US" sz="2200"/>
        </a:p>
      </dgm:t>
    </dgm:pt>
    <dgm:pt modelId="{BDBF4BB0-4995-48F4-813F-5D9986857BAE}">
      <dgm:prSet phldrT="[文本]" custT="1"/>
      <dgm:spPr/>
      <dgm:t>
        <a:bodyPr/>
        <a:lstStyle/>
        <a:p>
          <a:r>
            <a:rPr lang="zh-CN" altLang="en-US" sz="2200" dirty="0"/>
            <a:t>利用场外市场进行资产配置</a:t>
          </a:r>
        </a:p>
      </dgm:t>
    </dgm:pt>
    <dgm:pt modelId="{BE77B579-4ACE-4D94-86E1-3E3C915D6C04}" type="parTrans" cxnId="{8C6C3C73-AC2D-4B22-A413-8D468F5272D9}">
      <dgm:prSet/>
      <dgm:spPr/>
      <dgm:t>
        <a:bodyPr/>
        <a:lstStyle/>
        <a:p>
          <a:endParaRPr lang="zh-CN" altLang="en-US" sz="2200"/>
        </a:p>
      </dgm:t>
    </dgm:pt>
    <dgm:pt modelId="{60D0D2A6-4FF6-4A2D-83E9-79CD4E44481C}" type="sibTrans" cxnId="{8C6C3C73-AC2D-4B22-A413-8D468F5272D9}">
      <dgm:prSet/>
      <dgm:spPr/>
      <dgm:t>
        <a:bodyPr/>
        <a:lstStyle/>
        <a:p>
          <a:endParaRPr lang="zh-CN" altLang="en-US" sz="2200"/>
        </a:p>
      </dgm:t>
    </dgm:pt>
    <dgm:pt modelId="{A5B26972-7492-4A2E-98C7-3BD2539D836B}" type="pres">
      <dgm:prSet presAssocID="{DF4A1D70-D689-4EB1-BE98-A92245720B3F}" presName="Name0" presStyleCnt="0">
        <dgm:presLayoutVars>
          <dgm:chMax val="7"/>
          <dgm:chPref val="7"/>
          <dgm:dir/>
        </dgm:presLayoutVars>
      </dgm:prSet>
      <dgm:spPr/>
    </dgm:pt>
    <dgm:pt modelId="{55962656-D162-434B-BD40-3B23E4602B76}" type="pres">
      <dgm:prSet presAssocID="{DF4A1D70-D689-4EB1-BE98-A92245720B3F}" presName="Name1" presStyleCnt="0"/>
      <dgm:spPr/>
    </dgm:pt>
    <dgm:pt modelId="{DBF268D6-4851-4450-BD41-0F454EBFB973}" type="pres">
      <dgm:prSet presAssocID="{DF4A1D70-D689-4EB1-BE98-A92245720B3F}" presName="cycle" presStyleCnt="0"/>
      <dgm:spPr/>
    </dgm:pt>
    <dgm:pt modelId="{D1B62EF1-9B4B-426E-8648-9711A4D83D1D}" type="pres">
      <dgm:prSet presAssocID="{DF4A1D70-D689-4EB1-BE98-A92245720B3F}" presName="srcNode" presStyleLbl="node1" presStyleIdx="0" presStyleCnt="3"/>
      <dgm:spPr/>
    </dgm:pt>
    <dgm:pt modelId="{B7FC8C1D-23EC-447D-9435-D28A4F09EF06}" type="pres">
      <dgm:prSet presAssocID="{DF4A1D70-D689-4EB1-BE98-A92245720B3F}" presName="conn" presStyleLbl="parChTrans1D2" presStyleIdx="0" presStyleCnt="1"/>
      <dgm:spPr/>
    </dgm:pt>
    <dgm:pt modelId="{53F3696C-36D1-4385-B2C7-9450F9A526A2}" type="pres">
      <dgm:prSet presAssocID="{DF4A1D70-D689-4EB1-BE98-A92245720B3F}" presName="extraNode" presStyleLbl="node1" presStyleIdx="0" presStyleCnt="3"/>
      <dgm:spPr/>
    </dgm:pt>
    <dgm:pt modelId="{4FD7C6D7-27DF-46E5-A4F0-1509B4505BDF}" type="pres">
      <dgm:prSet presAssocID="{DF4A1D70-D689-4EB1-BE98-A92245720B3F}" presName="dstNode" presStyleLbl="node1" presStyleIdx="0" presStyleCnt="3"/>
      <dgm:spPr/>
    </dgm:pt>
    <dgm:pt modelId="{7E7F96CE-2ACD-4AB0-BE12-1F2395C0D46C}" type="pres">
      <dgm:prSet presAssocID="{BD76E3DC-2D0A-4F9A-B4ED-D28BBE39D78D}" presName="text_1" presStyleLbl="node1" presStyleIdx="0" presStyleCnt="3">
        <dgm:presLayoutVars>
          <dgm:bulletEnabled val="1"/>
        </dgm:presLayoutVars>
      </dgm:prSet>
      <dgm:spPr/>
    </dgm:pt>
    <dgm:pt modelId="{A35EE9B5-5C87-4055-8414-EEE16C79639C}" type="pres">
      <dgm:prSet presAssocID="{BD76E3DC-2D0A-4F9A-B4ED-D28BBE39D78D}" presName="accent_1" presStyleCnt="0"/>
      <dgm:spPr/>
    </dgm:pt>
    <dgm:pt modelId="{E6A224DE-191B-4ADB-BBDA-493F19274AA2}" type="pres">
      <dgm:prSet presAssocID="{BD76E3DC-2D0A-4F9A-B4ED-D28BBE39D78D}" presName="accentRepeatNode" presStyleLbl="solidFgAcc1" presStyleIdx="0" presStyleCnt="3"/>
      <dgm:spPr>
        <a:solidFill>
          <a:schemeClr val="bg1"/>
        </a:solidFill>
      </dgm:spPr>
    </dgm:pt>
    <dgm:pt modelId="{69DD48CD-D25E-4246-8EE0-E60AA4114DB4}" type="pres">
      <dgm:prSet presAssocID="{2F793A39-2AA3-4304-832B-829C18622361}" presName="text_2" presStyleLbl="node1" presStyleIdx="1" presStyleCnt="3">
        <dgm:presLayoutVars>
          <dgm:bulletEnabled val="1"/>
        </dgm:presLayoutVars>
      </dgm:prSet>
      <dgm:spPr/>
    </dgm:pt>
    <dgm:pt modelId="{35EE9492-EE7B-4AF8-92DC-5205C0F474E6}" type="pres">
      <dgm:prSet presAssocID="{2F793A39-2AA3-4304-832B-829C18622361}" presName="accent_2" presStyleCnt="0"/>
      <dgm:spPr/>
    </dgm:pt>
    <dgm:pt modelId="{0297B521-A921-4E2F-9845-9C80C0AD87FA}" type="pres">
      <dgm:prSet presAssocID="{2F793A39-2AA3-4304-832B-829C18622361}" presName="accentRepeatNode" presStyleLbl="solidFgAcc1" presStyleIdx="1" presStyleCnt="3"/>
      <dgm:spPr>
        <a:solidFill>
          <a:schemeClr val="accent1">
            <a:lumMod val="90000"/>
          </a:schemeClr>
        </a:solidFill>
      </dgm:spPr>
    </dgm:pt>
    <dgm:pt modelId="{07CAC77F-4503-4E7D-8298-951E3BF23A14}" type="pres">
      <dgm:prSet presAssocID="{BDBF4BB0-4995-48F4-813F-5D9986857BAE}" presName="text_3" presStyleLbl="node1" presStyleIdx="2" presStyleCnt="3">
        <dgm:presLayoutVars>
          <dgm:bulletEnabled val="1"/>
        </dgm:presLayoutVars>
      </dgm:prSet>
      <dgm:spPr/>
    </dgm:pt>
    <dgm:pt modelId="{EE6E3944-0609-4235-A1E0-EFB86B28B106}" type="pres">
      <dgm:prSet presAssocID="{BDBF4BB0-4995-48F4-813F-5D9986857BAE}" presName="accent_3" presStyleCnt="0"/>
      <dgm:spPr/>
    </dgm:pt>
    <dgm:pt modelId="{282F4448-3B7F-4A00-84BB-29BAFA578F7B}" type="pres">
      <dgm:prSet presAssocID="{BDBF4BB0-4995-48F4-813F-5D9986857BAE}" presName="accentRepeatNode" presStyleLbl="solidFgAcc1" presStyleIdx="2" presStyleCnt="3"/>
      <dgm:spPr/>
    </dgm:pt>
  </dgm:ptLst>
  <dgm:cxnLst>
    <dgm:cxn modelId="{68BB2012-8363-4B94-897E-E371453A3E57}" srcId="{DF4A1D70-D689-4EB1-BE98-A92245720B3F}" destId="{2F793A39-2AA3-4304-832B-829C18622361}" srcOrd="1" destOrd="0" parTransId="{153E90D8-625C-4C79-AC3E-3C095EC931A7}" sibTransId="{AD5AF523-7846-46C2-A4C5-EA9975E2F366}"/>
    <dgm:cxn modelId="{1F017D32-6C4E-49B5-9258-9C3A508B486E}" type="presOf" srcId="{BDBF4BB0-4995-48F4-813F-5D9986857BAE}" destId="{07CAC77F-4503-4E7D-8298-951E3BF23A14}" srcOrd="0" destOrd="0" presId="urn:microsoft.com/office/officeart/2008/layout/VerticalCurvedList"/>
    <dgm:cxn modelId="{45181142-F0DE-419F-9248-F841C0491412}" srcId="{DF4A1D70-D689-4EB1-BE98-A92245720B3F}" destId="{BD76E3DC-2D0A-4F9A-B4ED-D28BBE39D78D}" srcOrd="0" destOrd="0" parTransId="{B1A7F6FB-5F73-4D8E-9B4F-8A18532CCABE}" sibTransId="{59123679-AF5D-48C8-9756-7A78E51A7A4F}"/>
    <dgm:cxn modelId="{2F935349-5DC1-404B-893B-9351B7A5ED15}" type="presOf" srcId="{2F793A39-2AA3-4304-832B-829C18622361}" destId="{69DD48CD-D25E-4246-8EE0-E60AA4114DB4}" srcOrd="0" destOrd="0" presId="urn:microsoft.com/office/officeart/2008/layout/VerticalCurvedList"/>
    <dgm:cxn modelId="{8C6C3C73-AC2D-4B22-A413-8D468F5272D9}" srcId="{DF4A1D70-D689-4EB1-BE98-A92245720B3F}" destId="{BDBF4BB0-4995-48F4-813F-5D9986857BAE}" srcOrd="2" destOrd="0" parTransId="{BE77B579-4ACE-4D94-86E1-3E3C915D6C04}" sibTransId="{60D0D2A6-4FF6-4A2D-83E9-79CD4E44481C}"/>
    <dgm:cxn modelId="{729C9588-1A30-430D-86E7-58B28C3F3D82}" type="presOf" srcId="{59123679-AF5D-48C8-9756-7A78E51A7A4F}" destId="{B7FC8C1D-23EC-447D-9435-D28A4F09EF06}" srcOrd="0" destOrd="0" presId="urn:microsoft.com/office/officeart/2008/layout/VerticalCurvedList"/>
    <dgm:cxn modelId="{4763B48D-F1F5-4785-9F03-7A9DC6719BDC}" type="presOf" srcId="{DF4A1D70-D689-4EB1-BE98-A92245720B3F}" destId="{A5B26972-7492-4A2E-98C7-3BD2539D836B}" srcOrd="0" destOrd="0" presId="urn:microsoft.com/office/officeart/2008/layout/VerticalCurvedList"/>
    <dgm:cxn modelId="{6F7F4FDA-017F-4679-B469-DF83BEB174E7}" type="presOf" srcId="{BD76E3DC-2D0A-4F9A-B4ED-D28BBE39D78D}" destId="{7E7F96CE-2ACD-4AB0-BE12-1F2395C0D46C}" srcOrd="0" destOrd="0" presId="urn:microsoft.com/office/officeart/2008/layout/VerticalCurvedList"/>
    <dgm:cxn modelId="{474B075E-ABC4-47C1-A469-DBF18BA9B980}" type="presParOf" srcId="{A5B26972-7492-4A2E-98C7-3BD2539D836B}" destId="{55962656-D162-434B-BD40-3B23E4602B76}" srcOrd="0" destOrd="0" presId="urn:microsoft.com/office/officeart/2008/layout/VerticalCurvedList"/>
    <dgm:cxn modelId="{B700C726-F5A9-46C4-AB38-18ED60C99DAE}" type="presParOf" srcId="{55962656-D162-434B-BD40-3B23E4602B76}" destId="{DBF268D6-4851-4450-BD41-0F454EBFB973}" srcOrd="0" destOrd="0" presId="urn:microsoft.com/office/officeart/2008/layout/VerticalCurvedList"/>
    <dgm:cxn modelId="{1A42BBCD-A471-42E9-BC5E-8149FD0F4063}" type="presParOf" srcId="{DBF268D6-4851-4450-BD41-0F454EBFB973}" destId="{D1B62EF1-9B4B-426E-8648-9711A4D83D1D}" srcOrd="0" destOrd="0" presId="urn:microsoft.com/office/officeart/2008/layout/VerticalCurvedList"/>
    <dgm:cxn modelId="{ECA593DC-E388-4C98-A712-325A1F63446F}" type="presParOf" srcId="{DBF268D6-4851-4450-BD41-0F454EBFB973}" destId="{B7FC8C1D-23EC-447D-9435-D28A4F09EF06}" srcOrd="1" destOrd="0" presId="urn:microsoft.com/office/officeart/2008/layout/VerticalCurvedList"/>
    <dgm:cxn modelId="{378360FA-6B5A-4020-8C4D-95D468A26290}" type="presParOf" srcId="{DBF268D6-4851-4450-BD41-0F454EBFB973}" destId="{53F3696C-36D1-4385-B2C7-9450F9A526A2}" srcOrd="2" destOrd="0" presId="urn:microsoft.com/office/officeart/2008/layout/VerticalCurvedList"/>
    <dgm:cxn modelId="{E166A5EC-F671-43AD-8FD8-AE3F8AF25CC1}" type="presParOf" srcId="{DBF268D6-4851-4450-BD41-0F454EBFB973}" destId="{4FD7C6D7-27DF-46E5-A4F0-1509B4505BDF}" srcOrd="3" destOrd="0" presId="urn:microsoft.com/office/officeart/2008/layout/VerticalCurvedList"/>
    <dgm:cxn modelId="{5C7A95FC-EC07-468D-9621-E528924B02A6}" type="presParOf" srcId="{55962656-D162-434B-BD40-3B23E4602B76}" destId="{7E7F96CE-2ACD-4AB0-BE12-1F2395C0D46C}" srcOrd="1" destOrd="0" presId="urn:microsoft.com/office/officeart/2008/layout/VerticalCurvedList"/>
    <dgm:cxn modelId="{B5180346-D960-4814-847E-44EC3F6CFE0E}" type="presParOf" srcId="{55962656-D162-434B-BD40-3B23E4602B76}" destId="{A35EE9B5-5C87-4055-8414-EEE16C79639C}" srcOrd="2" destOrd="0" presId="urn:microsoft.com/office/officeart/2008/layout/VerticalCurvedList"/>
    <dgm:cxn modelId="{97BC8567-FF25-45F1-9DE4-241AB9C4022E}" type="presParOf" srcId="{A35EE9B5-5C87-4055-8414-EEE16C79639C}" destId="{E6A224DE-191B-4ADB-BBDA-493F19274AA2}" srcOrd="0" destOrd="0" presId="urn:microsoft.com/office/officeart/2008/layout/VerticalCurvedList"/>
    <dgm:cxn modelId="{EC5F274F-76F8-4CE4-BB28-C87F59F98CC4}" type="presParOf" srcId="{55962656-D162-434B-BD40-3B23E4602B76}" destId="{69DD48CD-D25E-4246-8EE0-E60AA4114DB4}" srcOrd="3" destOrd="0" presId="urn:microsoft.com/office/officeart/2008/layout/VerticalCurvedList"/>
    <dgm:cxn modelId="{26F4B82A-BD86-43DA-A650-9BDB7FA73CA6}" type="presParOf" srcId="{55962656-D162-434B-BD40-3B23E4602B76}" destId="{35EE9492-EE7B-4AF8-92DC-5205C0F474E6}" srcOrd="4" destOrd="0" presId="urn:microsoft.com/office/officeart/2008/layout/VerticalCurvedList"/>
    <dgm:cxn modelId="{21D03A84-FE57-4DBD-9AA7-133DAFF6DCD0}" type="presParOf" srcId="{35EE9492-EE7B-4AF8-92DC-5205C0F474E6}" destId="{0297B521-A921-4E2F-9845-9C80C0AD87FA}" srcOrd="0" destOrd="0" presId="urn:microsoft.com/office/officeart/2008/layout/VerticalCurvedList"/>
    <dgm:cxn modelId="{B4BDB768-0A32-48E0-8131-F23902203049}" type="presParOf" srcId="{55962656-D162-434B-BD40-3B23E4602B76}" destId="{07CAC77F-4503-4E7D-8298-951E3BF23A14}" srcOrd="5" destOrd="0" presId="urn:microsoft.com/office/officeart/2008/layout/VerticalCurvedList"/>
    <dgm:cxn modelId="{52F4F9AD-9F5B-464A-BB10-76EC895C2831}" type="presParOf" srcId="{55962656-D162-434B-BD40-3B23E4602B76}" destId="{EE6E3944-0609-4235-A1E0-EFB86B28B106}" srcOrd="6" destOrd="0" presId="urn:microsoft.com/office/officeart/2008/layout/VerticalCurvedList"/>
    <dgm:cxn modelId="{75CB5CD4-DF35-4929-95FF-75AA66A7DD9E}" type="presParOf" srcId="{EE6E3944-0609-4235-A1E0-EFB86B28B106}" destId="{282F4448-3B7F-4A00-84BB-29BAFA578F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4A1D70-D689-4EB1-BE98-A92245720B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BD76E3DC-2D0A-4F9A-B4ED-D28BBE39D78D}">
      <dgm:prSet phldrT="[文本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FFFFFF"/>
              </a:solidFill>
              <a:latin typeface="Arial"/>
              <a:ea typeface="宋体"/>
              <a:cs typeface="+mn-cs"/>
            </a:rPr>
            <a:t>利用场外期权管理价格风险</a:t>
          </a:r>
        </a:p>
      </dgm:t>
    </dgm:pt>
    <dgm:pt modelId="{B1A7F6FB-5F73-4D8E-9B4F-8A18532CCABE}" type="parTrans" cxnId="{45181142-F0DE-419F-9248-F841C0491412}">
      <dgm:prSet/>
      <dgm:spPr/>
      <dgm:t>
        <a:bodyPr/>
        <a:lstStyle/>
        <a:p>
          <a:endParaRPr lang="zh-CN" altLang="en-US" sz="2200"/>
        </a:p>
      </dgm:t>
    </dgm:pt>
    <dgm:pt modelId="{59123679-AF5D-48C8-9756-7A78E51A7A4F}" type="sibTrans" cxnId="{45181142-F0DE-419F-9248-F841C0491412}">
      <dgm:prSet/>
      <dgm:spPr/>
      <dgm:t>
        <a:bodyPr/>
        <a:lstStyle/>
        <a:p>
          <a:endParaRPr lang="zh-CN" altLang="en-US" sz="2200"/>
        </a:p>
      </dgm:t>
    </dgm:pt>
    <dgm:pt modelId="{2F793A39-2AA3-4304-832B-829C18622361}">
      <dgm:prSet phldrT="[文本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FFFFFF"/>
              </a:solidFill>
              <a:latin typeface="Arial"/>
              <a:ea typeface="宋体"/>
              <a:cs typeface="+mn-cs"/>
            </a:rPr>
            <a:t>利用场外期权增厚收益</a:t>
          </a:r>
        </a:p>
      </dgm:t>
    </dgm:pt>
    <dgm:pt modelId="{153E90D8-625C-4C79-AC3E-3C095EC931A7}" type="parTrans" cxnId="{68BB2012-8363-4B94-897E-E371453A3E57}">
      <dgm:prSet/>
      <dgm:spPr/>
      <dgm:t>
        <a:bodyPr/>
        <a:lstStyle/>
        <a:p>
          <a:endParaRPr lang="zh-CN" altLang="en-US" sz="2200"/>
        </a:p>
      </dgm:t>
    </dgm:pt>
    <dgm:pt modelId="{AD5AF523-7846-46C2-A4C5-EA9975E2F366}" type="sibTrans" cxnId="{68BB2012-8363-4B94-897E-E371453A3E57}">
      <dgm:prSet/>
      <dgm:spPr/>
      <dgm:t>
        <a:bodyPr/>
        <a:lstStyle/>
        <a:p>
          <a:endParaRPr lang="zh-CN" altLang="en-US" sz="2200"/>
        </a:p>
      </dgm:t>
    </dgm:pt>
    <dgm:pt modelId="{BDBF4BB0-4995-48F4-813F-5D9986857BAE}">
      <dgm:prSet phldrT="[文本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i="1" kern="1200" dirty="0">
              <a:solidFill>
                <a:srgbClr val="00B0F0"/>
              </a:solidFill>
              <a:latin typeface="Arial"/>
              <a:ea typeface="宋体"/>
              <a:cs typeface="+mn-cs"/>
            </a:rPr>
            <a:t>利用场外市场进行资产配置</a:t>
          </a:r>
        </a:p>
      </dgm:t>
    </dgm:pt>
    <dgm:pt modelId="{BE77B579-4ACE-4D94-86E1-3E3C915D6C04}" type="parTrans" cxnId="{8C6C3C73-AC2D-4B22-A413-8D468F5272D9}">
      <dgm:prSet/>
      <dgm:spPr/>
      <dgm:t>
        <a:bodyPr/>
        <a:lstStyle/>
        <a:p>
          <a:endParaRPr lang="zh-CN" altLang="en-US" sz="2200"/>
        </a:p>
      </dgm:t>
    </dgm:pt>
    <dgm:pt modelId="{60D0D2A6-4FF6-4A2D-83E9-79CD4E44481C}" type="sibTrans" cxnId="{8C6C3C73-AC2D-4B22-A413-8D468F5272D9}">
      <dgm:prSet/>
      <dgm:spPr/>
      <dgm:t>
        <a:bodyPr/>
        <a:lstStyle/>
        <a:p>
          <a:endParaRPr lang="zh-CN" altLang="en-US" sz="2200"/>
        </a:p>
      </dgm:t>
    </dgm:pt>
    <dgm:pt modelId="{A5B26972-7492-4A2E-98C7-3BD2539D836B}" type="pres">
      <dgm:prSet presAssocID="{DF4A1D70-D689-4EB1-BE98-A92245720B3F}" presName="Name0" presStyleCnt="0">
        <dgm:presLayoutVars>
          <dgm:chMax val="7"/>
          <dgm:chPref val="7"/>
          <dgm:dir/>
        </dgm:presLayoutVars>
      </dgm:prSet>
      <dgm:spPr/>
    </dgm:pt>
    <dgm:pt modelId="{55962656-D162-434B-BD40-3B23E4602B76}" type="pres">
      <dgm:prSet presAssocID="{DF4A1D70-D689-4EB1-BE98-A92245720B3F}" presName="Name1" presStyleCnt="0"/>
      <dgm:spPr/>
    </dgm:pt>
    <dgm:pt modelId="{DBF268D6-4851-4450-BD41-0F454EBFB973}" type="pres">
      <dgm:prSet presAssocID="{DF4A1D70-D689-4EB1-BE98-A92245720B3F}" presName="cycle" presStyleCnt="0"/>
      <dgm:spPr/>
    </dgm:pt>
    <dgm:pt modelId="{D1B62EF1-9B4B-426E-8648-9711A4D83D1D}" type="pres">
      <dgm:prSet presAssocID="{DF4A1D70-D689-4EB1-BE98-A92245720B3F}" presName="srcNode" presStyleLbl="node1" presStyleIdx="0" presStyleCnt="3"/>
      <dgm:spPr/>
    </dgm:pt>
    <dgm:pt modelId="{B7FC8C1D-23EC-447D-9435-D28A4F09EF06}" type="pres">
      <dgm:prSet presAssocID="{DF4A1D70-D689-4EB1-BE98-A92245720B3F}" presName="conn" presStyleLbl="parChTrans1D2" presStyleIdx="0" presStyleCnt="1"/>
      <dgm:spPr/>
    </dgm:pt>
    <dgm:pt modelId="{53F3696C-36D1-4385-B2C7-9450F9A526A2}" type="pres">
      <dgm:prSet presAssocID="{DF4A1D70-D689-4EB1-BE98-A92245720B3F}" presName="extraNode" presStyleLbl="node1" presStyleIdx="0" presStyleCnt="3"/>
      <dgm:spPr/>
    </dgm:pt>
    <dgm:pt modelId="{4FD7C6D7-27DF-46E5-A4F0-1509B4505BDF}" type="pres">
      <dgm:prSet presAssocID="{DF4A1D70-D689-4EB1-BE98-A92245720B3F}" presName="dstNode" presStyleLbl="node1" presStyleIdx="0" presStyleCnt="3"/>
      <dgm:spPr/>
    </dgm:pt>
    <dgm:pt modelId="{7E7F96CE-2ACD-4AB0-BE12-1F2395C0D46C}" type="pres">
      <dgm:prSet presAssocID="{BD76E3DC-2D0A-4F9A-B4ED-D28BBE39D78D}" presName="text_1" presStyleLbl="node1" presStyleIdx="0" presStyleCnt="3">
        <dgm:presLayoutVars>
          <dgm:bulletEnabled val="1"/>
        </dgm:presLayoutVars>
      </dgm:prSet>
      <dgm:spPr/>
    </dgm:pt>
    <dgm:pt modelId="{A35EE9B5-5C87-4055-8414-EEE16C79639C}" type="pres">
      <dgm:prSet presAssocID="{BD76E3DC-2D0A-4F9A-B4ED-D28BBE39D78D}" presName="accent_1" presStyleCnt="0"/>
      <dgm:spPr/>
    </dgm:pt>
    <dgm:pt modelId="{E6A224DE-191B-4ADB-BBDA-493F19274AA2}" type="pres">
      <dgm:prSet presAssocID="{BD76E3DC-2D0A-4F9A-B4ED-D28BBE39D78D}" presName="accentRepeatNode" presStyleLbl="solidFgAcc1" presStyleIdx="0" presStyleCnt="3"/>
      <dgm:spPr>
        <a:solidFill>
          <a:schemeClr val="bg1"/>
        </a:solidFill>
      </dgm:spPr>
    </dgm:pt>
    <dgm:pt modelId="{69DD48CD-D25E-4246-8EE0-E60AA4114DB4}" type="pres">
      <dgm:prSet presAssocID="{2F793A39-2AA3-4304-832B-829C18622361}" presName="text_2" presStyleLbl="node1" presStyleIdx="1" presStyleCnt="3">
        <dgm:presLayoutVars>
          <dgm:bulletEnabled val="1"/>
        </dgm:presLayoutVars>
      </dgm:prSet>
      <dgm:spPr/>
    </dgm:pt>
    <dgm:pt modelId="{35EE9492-EE7B-4AF8-92DC-5205C0F474E6}" type="pres">
      <dgm:prSet presAssocID="{2F793A39-2AA3-4304-832B-829C18622361}" presName="accent_2" presStyleCnt="0"/>
      <dgm:spPr/>
    </dgm:pt>
    <dgm:pt modelId="{0297B521-A921-4E2F-9845-9C80C0AD87FA}" type="pres">
      <dgm:prSet presAssocID="{2F793A39-2AA3-4304-832B-829C18622361}" presName="accentRepeatNode" presStyleLbl="solidFgAcc1" presStyleIdx="1" presStyleCnt="3"/>
      <dgm:spPr>
        <a:solidFill>
          <a:schemeClr val="bg1"/>
        </a:solidFill>
      </dgm:spPr>
    </dgm:pt>
    <dgm:pt modelId="{07CAC77F-4503-4E7D-8298-951E3BF23A14}" type="pres">
      <dgm:prSet presAssocID="{BDBF4BB0-4995-48F4-813F-5D9986857BAE}" presName="text_3" presStyleLbl="node1" presStyleIdx="2" presStyleCnt="3">
        <dgm:presLayoutVars>
          <dgm:bulletEnabled val="1"/>
        </dgm:presLayoutVars>
      </dgm:prSet>
      <dgm:spPr/>
    </dgm:pt>
    <dgm:pt modelId="{EE6E3944-0609-4235-A1E0-EFB86B28B106}" type="pres">
      <dgm:prSet presAssocID="{BDBF4BB0-4995-48F4-813F-5D9986857BAE}" presName="accent_3" presStyleCnt="0"/>
      <dgm:spPr/>
    </dgm:pt>
    <dgm:pt modelId="{282F4448-3B7F-4A00-84BB-29BAFA578F7B}" type="pres">
      <dgm:prSet presAssocID="{BDBF4BB0-4995-48F4-813F-5D9986857BAE}" presName="accentRepeatNode" presStyleLbl="solidFgAcc1" presStyleIdx="2" presStyleCnt="3"/>
      <dgm:spPr>
        <a:solidFill>
          <a:schemeClr val="accent1">
            <a:lumMod val="90000"/>
          </a:schemeClr>
        </a:solidFill>
      </dgm:spPr>
    </dgm:pt>
  </dgm:ptLst>
  <dgm:cxnLst>
    <dgm:cxn modelId="{68BB2012-8363-4B94-897E-E371453A3E57}" srcId="{DF4A1D70-D689-4EB1-BE98-A92245720B3F}" destId="{2F793A39-2AA3-4304-832B-829C18622361}" srcOrd="1" destOrd="0" parTransId="{153E90D8-625C-4C79-AC3E-3C095EC931A7}" sibTransId="{AD5AF523-7846-46C2-A4C5-EA9975E2F366}"/>
    <dgm:cxn modelId="{1F017D32-6C4E-49B5-9258-9C3A508B486E}" type="presOf" srcId="{BDBF4BB0-4995-48F4-813F-5D9986857BAE}" destId="{07CAC77F-4503-4E7D-8298-951E3BF23A14}" srcOrd="0" destOrd="0" presId="urn:microsoft.com/office/officeart/2008/layout/VerticalCurvedList"/>
    <dgm:cxn modelId="{45181142-F0DE-419F-9248-F841C0491412}" srcId="{DF4A1D70-D689-4EB1-BE98-A92245720B3F}" destId="{BD76E3DC-2D0A-4F9A-B4ED-D28BBE39D78D}" srcOrd="0" destOrd="0" parTransId="{B1A7F6FB-5F73-4D8E-9B4F-8A18532CCABE}" sibTransId="{59123679-AF5D-48C8-9756-7A78E51A7A4F}"/>
    <dgm:cxn modelId="{2F935349-5DC1-404B-893B-9351B7A5ED15}" type="presOf" srcId="{2F793A39-2AA3-4304-832B-829C18622361}" destId="{69DD48CD-D25E-4246-8EE0-E60AA4114DB4}" srcOrd="0" destOrd="0" presId="urn:microsoft.com/office/officeart/2008/layout/VerticalCurvedList"/>
    <dgm:cxn modelId="{8C6C3C73-AC2D-4B22-A413-8D468F5272D9}" srcId="{DF4A1D70-D689-4EB1-BE98-A92245720B3F}" destId="{BDBF4BB0-4995-48F4-813F-5D9986857BAE}" srcOrd="2" destOrd="0" parTransId="{BE77B579-4ACE-4D94-86E1-3E3C915D6C04}" sibTransId="{60D0D2A6-4FF6-4A2D-83E9-79CD4E44481C}"/>
    <dgm:cxn modelId="{729C9588-1A30-430D-86E7-58B28C3F3D82}" type="presOf" srcId="{59123679-AF5D-48C8-9756-7A78E51A7A4F}" destId="{B7FC8C1D-23EC-447D-9435-D28A4F09EF06}" srcOrd="0" destOrd="0" presId="urn:microsoft.com/office/officeart/2008/layout/VerticalCurvedList"/>
    <dgm:cxn modelId="{4763B48D-F1F5-4785-9F03-7A9DC6719BDC}" type="presOf" srcId="{DF4A1D70-D689-4EB1-BE98-A92245720B3F}" destId="{A5B26972-7492-4A2E-98C7-3BD2539D836B}" srcOrd="0" destOrd="0" presId="urn:microsoft.com/office/officeart/2008/layout/VerticalCurvedList"/>
    <dgm:cxn modelId="{6F7F4FDA-017F-4679-B469-DF83BEB174E7}" type="presOf" srcId="{BD76E3DC-2D0A-4F9A-B4ED-D28BBE39D78D}" destId="{7E7F96CE-2ACD-4AB0-BE12-1F2395C0D46C}" srcOrd="0" destOrd="0" presId="urn:microsoft.com/office/officeart/2008/layout/VerticalCurvedList"/>
    <dgm:cxn modelId="{474B075E-ABC4-47C1-A469-DBF18BA9B980}" type="presParOf" srcId="{A5B26972-7492-4A2E-98C7-3BD2539D836B}" destId="{55962656-D162-434B-BD40-3B23E4602B76}" srcOrd="0" destOrd="0" presId="urn:microsoft.com/office/officeart/2008/layout/VerticalCurvedList"/>
    <dgm:cxn modelId="{B700C726-F5A9-46C4-AB38-18ED60C99DAE}" type="presParOf" srcId="{55962656-D162-434B-BD40-3B23E4602B76}" destId="{DBF268D6-4851-4450-BD41-0F454EBFB973}" srcOrd="0" destOrd="0" presId="urn:microsoft.com/office/officeart/2008/layout/VerticalCurvedList"/>
    <dgm:cxn modelId="{1A42BBCD-A471-42E9-BC5E-8149FD0F4063}" type="presParOf" srcId="{DBF268D6-4851-4450-BD41-0F454EBFB973}" destId="{D1B62EF1-9B4B-426E-8648-9711A4D83D1D}" srcOrd="0" destOrd="0" presId="urn:microsoft.com/office/officeart/2008/layout/VerticalCurvedList"/>
    <dgm:cxn modelId="{ECA593DC-E388-4C98-A712-325A1F63446F}" type="presParOf" srcId="{DBF268D6-4851-4450-BD41-0F454EBFB973}" destId="{B7FC8C1D-23EC-447D-9435-D28A4F09EF06}" srcOrd="1" destOrd="0" presId="urn:microsoft.com/office/officeart/2008/layout/VerticalCurvedList"/>
    <dgm:cxn modelId="{378360FA-6B5A-4020-8C4D-95D468A26290}" type="presParOf" srcId="{DBF268D6-4851-4450-BD41-0F454EBFB973}" destId="{53F3696C-36D1-4385-B2C7-9450F9A526A2}" srcOrd="2" destOrd="0" presId="urn:microsoft.com/office/officeart/2008/layout/VerticalCurvedList"/>
    <dgm:cxn modelId="{E166A5EC-F671-43AD-8FD8-AE3F8AF25CC1}" type="presParOf" srcId="{DBF268D6-4851-4450-BD41-0F454EBFB973}" destId="{4FD7C6D7-27DF-46E5-A4F0-1509B4505BDF}" srcOrd="3" destOrd="0" presId="urn:microsoft.com/office/officeart/2008/layout/VerticalCurvedList"/>
    <dgm:cxn modelId="{5C7A95FC-EC07-468D-9621-E528924B02A6}" type="presParOf" srcId="{55962656-D162-434B-BD40-3B23E4602B76}" destId="{7E7F96CE-2ACD-4AB0-BE12-1F2395C0D46C}" srcOrd="1" destOrd="0" presId="urn:microsoft.com/office/officeart/2008/layout/VerticalCurvedList"/>
    <dgm:cxn modelId="{B5180346-D960-4814-847E-44EC3F6CFE0E}" type="presParOf" srcId="{55962656-D162-434B-BD40-3B23E4602B76}" destId="{A35EE9B5-5C87-4055-8414-EEE16C79639C}" srcOrd="2" destOrd="0" presId="urn:microsoft.com/office/officeart/2008/layout/VerticalCurvedList"/>
    <dgm:cxn modelId="{97BC8567-FF25-45F1-9DE4-241AB9C4022E}" type="presParOf" srcId="{A35EE9B5-5C87-4055-8414-EEE16C79639C}" destId="{E6A224DE-191B-4ADB-BBDA-493F19274AA2}" srcOrd="0" destOrd="0" presId="urn:microsoft.com/office/officeart/2008/layout/VerticalCurvedList"/>
    <dgm:cxn modelId="{EC5F274F-76F8-4CE4-BB28-C87F59F98CC4}" type="presParOf" srcId="{55962656-D162-434B-BD40-3B23E4602B76}" destId="{69DD48CD-D25E-4246-8EE0-E60AA4114DB4}" srcOrd="3" destOrd="0" presId="urn:microsoft.com/office/officeart/2008/layout/VerticalCurvedList"/>
    <dgm:cxn modelId="{26F4B82A-BD86-43DA-A650-9BDB7FA73CA6}" type="presParOf" srcId="{55962656-D162-434B-BD40-3B23E4602B76}" destId="{35EE9492-EE7B-4AF8-92DC-5205C0F474E6}" srcOrd="4" destOrd="0" presId="urn:microsoft.com/office/officeart/2008/layout/VerticalCurvedList"/>
    <dgm:cxn modelId="{21D03A84-FE57-4DBD-9AA7-133DAFF6DCD0}" type="presParOf" srcId="{35EE9492-EE7B-4AF8-92DC-5205C0F474E6}" destId="{0297B521-A921-4E2F-9845-9C80C0AD87FA}" srcOrd="0" destOrd="0" presId="urn:microsoft.com/office/officeart/2008/layout/VerticalCurvedList"/>
    <dgm:cxn modelId="{B4BDB768-0A32-48E0-8131-F23902203049}" type="presParOf" srcId="{55962656-D162-434B-BD40-3B23E4602B76}" destId="{07CAC77F-4503-4E7D-8298-951E3BF23A14}" srcOrd="5" destOrd="0" presId="urn:microsoft.com/office/officeart/2008/layout/VerticalCurvedList"/>
    <dgm:cxn modelId="{52F4F9AD-9F5B-464A-BB10-76EC895C2831}" type="presParOf" srcId="{55962656-D162-434B-BD40-3B23E4602B76}" destId="{EE6E3944-0609-4235-A1E0-EFB86B28B106}" srcOrd="6" destOrd="0" presId="urn:microsoft.com/office/officeart/2008/layout/VerticalCurvedList"/>
    <dgm:cxn modelId="{75CB5CD4-DF35-4929-95FF-75AA66A7DD9E}" type="presParOf" srcId="{EE6E3944-0609-4235-A1E0-EFB86B28B106}" destId="{282F4448-3B7F-4A00-84BB-29BAFA578F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C8C1D-23EC-447D-9435-D28A4F09EF0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F96CE-2ACD-4AB0-BE12-1F2395C0D46C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i="1" kern="1200" dirty="0">
              <a:solidFill>
                <a:srgbClr val="00B0F0"/>
              </a:solidFill>
              <a:latin typeface="Arial"/>
              <a:ea typeface="宋体"/>
              <a:cs typeface="+mn-cs"/>
            </a:rPr>
            <a:t>利用场外期权管理价格风险</a:t>
          </a:r>
        </a:p>
      </dsp:txBody>
      <dsp:txXfrm>
        <a:off x="564979" y="406400"/>
        <a:ext cx="5475833" cy="812800"/>
      </dsp:txXfrm>
    </dsp:sp>
    <dsp:sp modelId="{E6A224DE-191B-4ADB-BBDA-493F19274AA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D48CD-D25E-4246-8EE0-E60AA4114DB4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利用场外期权增厚收益</a:t>
          </a:r>
        </a:p>
      </dsp:txBody>
      <dsp:txXfrm>
        <a:off x="860432" y="1625599"/>
        <a:ext cx="5180380" cy="812800"/>
      </dsp:txXfrm>
    </dsp:sp>
    <dsp:sp modelId="{0297B521-A921-4E2F-9845-9C80C0AD87FA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AC77F-4503-4E7D-8298-951E3BF23A14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利用场外市场进行资产配置</a:t>
          </a:r>
        </a:p>
      </dsp:txBody>
      <dsp:txXfrm>
        <a:off x="564979" y="2844800"/>
        <a:ext cx="5475833" cy="812800"/>
      </dsp:txXfrm>
    </dsp:sp>
    <dsp:sp modelId="{282F4448-3B7F-4A00-84BB-29BAFA578F7B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C8C1D-23EC-447D-9435-D28A4F09EF0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F96CE-2ACD-4AB0-BE12-1F2395C0D46C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FFFFFF"/>
              </a:solidFill>
              <a:latin typeface="Arial"/>
              <a:ea typeface="宋体"/>
              <a:cs typeface="+mn-cs"/>
            </a:rPr>
            <a:t>利用场外期权管理价格风险</a:t>
          </a:r>
        </a:p>
      </dsp:txBody>
      <dsp:txXfrm>
        <a:off x="564979" y="406400"/>
        <a:ext cx="5475833" cy="812800"/>
      </dsp:txXfrm>
    </dsp:sp>
    <dsp:sp modelId="{E6A224DE-191B-4ADB-BBDA-493F19274AA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D48CD-D25E-4246-8EE0-E60AA4114DB4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i="1" kern="1200" dirty="0">
              <a:solidFill>
                <a:srgbClr val="00B0F0"/>
              </a:solidFill>
              <a:latin typeface="Arial"/>
              <a:ea typeface="宋体"/>
              <a:cs typeface="+mn-cs"/>
            </a:rPr>
            <a:t>利用场外期权增厚收益</a:t>
          </a:r>
        </a:p>
      </dsp:txBody>
      <dsp:txXfrm>
        <a:off x="860432" y="1625599"/>
        <a:ext cx="5180380" cy="812800"/>
      </dsp:txXfrm>
    </dsp:sp>
    <dsp:sp modelId="{0297B521-A921-4E2F-9845-9C80C0AD87FA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AC77F-4503-4E7D-8298-951E3BF23A14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利用场外市场进行资产配置</a:t>
          </a:r>
        </a:p>
      </dsp:txBody>
      <dsp:txXfrm>
        <a:off x="564979" y="2844800"/>
        <a:ext cx="5475833" cy="812800"/>
      </dsp:txXfrm>
    </dsp:sp>
    <dsp:sp modelId="{282F4448-3B7F-4A00-84BB-29BAFA578F7B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C8C1D-23EC-447D-9435-D28A4F09EF0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F96CE-2ACD-4AB0-BE12-1F2395C0D46C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FFFFFF"/>
              </a:solidFill>
              <a:latin typeface="Arial"/>
              <a:ea typeface="宋体"/>
              <a:cs typeface="+mn-cs"/>
            </a:rPr>
            <a:t>利用场外期权管理价格风险</a:t>
          </a:r>
        </a:p>
      </dsp:txBody>
      <dsp:txXfrm>
        <a:off x="564979" y="406400"/>
        <a:ext cx="5475833" cy="812800"/>
      </dsp:txXfrm>
    </dsp:sp>
    <dsp:sp modelId="{E6A224DE-191B-4ADB-BBDA-493F19274AA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D48CD-D25E-4246-8EE0-E60AA4114DB4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>
              <a:solidFill>
                <a:srgbClr val="FFFFFF"/>
              </a:solidFill>
              <a:latin typeface="Arial"/>
              <a:ea typeface="宋体"/>
              <a:cs typeface="+mn-cs"/>
            </a:rPr>
            <a:t>利用场外期权增厚收益</a:t>
          </a:r>
        </a:p>
      </dsp:txBody>
      <dsp:txXfrm>
        <a:off x="860432" y="1625599"/>
        <a:ext cx="5180380" cy="812800"/>
      </dsp:txXfrm>
    </dsp:sp>
    <dsp:sp modelId="{0297B521-A921-4E2F-9845-9C80C0AD87FA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AC77F-4503-4E7D-8298-951E3BF23A14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b="1" i="1" kern="1200" dirty="0">
              <a:solidFill>
                <a:srgbClr val="00B0F0"/>
              </a:solidFill>
              <a:latin typeface="Arial"/>
              <a:ea typeface="宋体"/>
              <a:cs typeface="+mn-cs"/>
            </a:rPr>
            <a:t>利用场外市场进行资产配置</a:t>
          </a:r>
        </a:p>
      </dsp:txBody>
      <dsp:txXfrm>
        <a:off x="564979" y="2844800"/>
        <a:ext cx="5475833" cy="812800"/>
      </dsp:txXfrm>
    </dsp:sp>
    <dsp:sp modelId="{282F4448-3B7F-4A00-84BB-29BAFA578F7B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F8EE-058C-4AE4-814B-7B45AE698D15}" type="datetimeFigureOut">
              <a:rPr lang="zh-CN" altLang="en-US" smtClean="0"/>
              <a:pPr/>
              <a:t>2019-11-07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E1C9-FC72-43AB-AD09-9894C09BA1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09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E1C9-FC72-43AB-AD09-9894C09BA1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E1C9-FC72-43AB-AD09-9894C09BA13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8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7E1C9-FC72-43AB-AD09-9894C09BA13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84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.PPT封面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10505"/>
            <a:ext cx="7772400" cy="1470025"/>
          </a:xfrm>
        </p:spPr>
        <p:txBody>
          <a:bodyPr/>
          <a:lstStyle>
            <a:lvl1pPr>
              <a:defRPr>
                <a:ea typeface="Adobe 黑体 Std R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080304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ea typeface="Adobe 黑体 Std R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8" name="Rectangle 6"/>
          <p:cNvSpPr>
            <a:spLocks noGrp="1" noChangeArrowheads="1"/>
          </p:cNvSpPr>
          <p:nvPr userDrawn="1"/>
        </p:nvSpPr>
        <p:spPr bwMode="auto">
          <a:xfrm>
            <a:off x="307975" y="5716588"/>
            <a:ext cx="15287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zh-CN" altLang="en-US" sz="1000"/>
              <a:t>研究员：</a:t>
            </a:r>
          </a:p>
          <a:p>
            <a:pPr eaLnBrk="1" hangingPunct="1">
              <a:spcBef>
                <a:spcPct val="20000"/>
              </a:spcBef>
              <a:buFontTx/>
              <a:buNone/>
            </a:pPr>
            <a:r>
              <a:rPr lang="zh-CN" altLang="en-US" sz="1000"/>
              <a:t>电话：</a:t>
            </a:r>
          </a:p>
          <a:p>
            <a:pPr eaLnBrk="1" hangingPunct="1">
              <a:spcBef>
                <a:spcPct val="20000"/>
              </a:spcBef>
              <a:buFontTx/>
              <a:buNone/>
            </a:pPr>
            <a:r>
              <a:rPr lang="zh-CN" altLang="en-US" sz="1000"/>
              <a:t>邮箱：</a:t>
            </a:r>
          </a:p>
          <a:p>
            <a:pPr eaLnBrk="1" hangingPunct="1">
              <a:spcBef>
                <a:spcPct val="20000"/>
              </a:spcBef>
              <a:buFontTx/>
              <a:buNone/>
            </a:pPr>
            <a:r>
              <a:rPr lang="zh-CN" altLang="en-US" sz="1000"/>
              <a:t>日期：</a:t>
            </a:r>
          </a:p>
        </p:txBody>
      </p:sp>
    </p:spTree>
    <p:extLst>
      <p:ext uri="{BB962C8B-B14F-4D97-AF65-F5344CB8AC3E}">
        <p14:creationId xmlns:p14="http://schemas.microsoft.com/office/powerpoint/2010/main" val="38355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B9519-049F-4495-8C7C-F502829EBCE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0655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86B8-AADB-43F5-B7A9-646442F4F6C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42501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6BA1D-72FC-4517-BB6F-CE0F34E7ABD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0716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70712"/>
            <a:ext cx="8229600" cy="72008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5C5F-7A88-4E72-9852-FB60498E84E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0595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3FB6-7BCE-4DF6-B670-6F8AE394567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2909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3.PPT封底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0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C712-60D6-4A70-A195-D4F5D3F67B2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428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E981-F13A-4DBD-8097-BFBEDDFB067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2548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317F-6EF5-4E56-824F-476A1B881E1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970712"/>
            <a:ext cx="8229600" cy="72008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142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4753-5A05-4751-8CBC-508447FBD33A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517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.PPT内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4E1B-C3C3-4093-9718-F56A94066FE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199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404EE82-610F-4822-8758-8EE1D2EEC35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.PPT封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2775" y="175746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ea typeface="Adobe 黑体 Std R" charset="-122"/>
              </a:rPr>
              <a:t>大宗商品企业如何利用期权</a:t>
            </a:r>
            <a:endParaRPr lang="zh-CN" altLang="en-US" sz="1400" dirty="0">
              <a:solidFill>
                <a:schemeClr val="bg1"/>
              </a:solidFill>
              <a:ea typeface="Adobe 黑体 Std R" charset="-122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/>
        </p:nvSpPr>
        <p:spPr bwMode="auto">
          <a:xfrm>
            <a:off x="107950" y="5302250"/>
            <a:ext cx="18732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r>
              <a:rPr lang="zh-CN" altLang="en-US" sz="1400" dirty="0">
                <a:solidFill>
                  <a:schemeClr val="bg1"/>
                </a:solidFill>
                <a:ea typeface="Adobe 黑体 Std R" charset="-122"/>
              </a:rPr>
              <a:t>格林大华资本管理</a:t>
            </a:r>
          </a:p>
        </p:txBody>
      </p:sp>
    </p:spTree>
    <p:extLst>
      <p:ext uri="{BB962C8B-B14F-4D97-AF65-F5344CB8AC3E}">
        <p14:creationId xmlns:p14="http://schemas.microsoft.com/office/powerpoint/2010/main" val="169454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D457C-05E3-4DAD-9513-D2471825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模式</a:t>
            </a:r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：钢贸企业在期货大幅贴水情况下用场外期权避险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A6206B-6444-4579-BE6A-7E87D9319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螺纹钢现货价格</a:t>
            </a:r>
            <a:r>
              <a:rPr lang="en-US" altLang="zh-CN" dirty="0"/>
              <a:t>3600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吨，比较坚挺，期货价格</a:t>
            </a:r>
            <a:r>
              <a:rPr lang="en-US" altLang="zh-CN" dirty="0"/>
              <a:t>3000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吨，大幅贴水。</a:t>
            </a:r>
            <a:endParaRPr lang="en-US" altLang="zh-CN" dirty="0"/>
          </a:p>
          <a:p>
            <a:r>
              <a:rPr lang="zh-CN" altLang="en-US" dirty="0"/>
              <a:t>如果卖出期货进行保值，或者买入看跌期权进行保值，之后期货价格向现货回归</a:t>
            </a:r>
            <a:r>
              <a:rPr lang="en-US" altLang="zh-CN" dirty="0"/>
              <a:t>(</a:t>
            </a:r>
            <a:r>
              <a:rPr lang="zh-CN" altLang="en-US" dirty="0"/>
              <a:t>上涨</a:t>
            </a:r>
            <a:r>
              <a:rPr lang="en-US" altLang="zh-CN" dirty="0"/>
              <a:t>)</a:t>
            </a:r>
            <a:r>
              <a:rPr lang="zh-CN" altLang="en-US" dirty="0"/>
              <a:t>，将面临损失。</a:t>
            </a:r>
            <a:endParaRPr lang="en-US" altLang="zh-CN" dirty="0"/>
          </a:p>
          <a:p>
            <a:r>
              <a:rPr lang="zh-CN" altLang="en-US" dirty="0"/>
              <a:t>可以卖出现货，同时买入看涨期权。</a:t>
            </a:r>
          </a:p>
        </p:txBody>
      </p:sp>
    </p:spTree>
    <p:extLst>
      <p:ext uri="{BB962C8B-B14F-4D97-AF65-F5344CB8AC3E}">
        <p14:creationId xmlns:p14="http://schemas.microsoft.com/office/powerpoint/2010/main" val="282993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04599" y="1863975"/>
            <a:ext cx="57610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Arial" panose="020B0604020202020204" pitchFamily="34" charset="0"/>
              </a:rPr>
              <a:t>       仓单服务是指风险管理公司以</a:t>
            </a:r>
            <a:r>
              <a:rPr lang="zh-CN" altLang="en-US" sz="2000" b="1" dirty="0">
                <a:solidFill>
                  <a:schemeClr val="accent6"/>
                </a:solidFill>
                <a:latin typeface="Arial" panose="020B0604020202020204" pitchFamily="34" charset="0"/>
              </a:rPr>
              <a:t>仓单串换</a:t>
            </a:r>
            <a:r>
              <a:rPr lang="zh-CN" altLang="en-US" sz="2000" dirty="0">
                <a:solidFill>
                  <a:schemeClr val="accent6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000" b="1" dirty="0">
                <a:solidFill>
                  <a:schemeClr val="accent6"/>
                </a:solidFill>
                <a:latin typeface="Arial" panose="020B0604020202020204" pitchFamily="34" charset="0"/>
              </a:rPr>
              <a:t>仓单质押</a:t>
            </a:r>
            <a:r>
              <a:rPr lang="zh-CN" altLang="en-US" sz="2000" dirty="0">
                <a:solidFill>
                  <a:schemeClr val="accent6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000" b="1" dirty="0">
                <a:solidFill>
                  <a:schemeClr val="accent6"/>
                </a:solidFill>
                <a:latin typeface="Arial" panose="020B0604020202020204" pitchFamily="34" charset="0"/>
              </a:rPr>
              <a:t>约定购回</a:t>
            </a:r>
            <a:r>
              <a:rPr lang="zh-CN" altLang="en-US" sz="2000" dirty="0">
                <a:latin typeface="Arial" panose="020B0604020202020204" pitchFamily="34" charset="0"/>
              </a:rPr>
              <a:t>等方式与客户提供的</a:t>
            </a:r>
            <a:r>
              <a:rPr lang="zh-CN" altLang="en-US" sz="2000" b="1" dirty="0">
                <a:solidFill>
                  <a:schemeClr val="accent6"/>
                </a:solidFill>
                <a:latin typeface="Arial" panose="020B0604020202020204" pitchFamily="34" charset="0"/>
              </a:rPr>
              <a:t>仓单融通</a:t>
            </a:r>
            <a:r>
              <a:rPr lang="zh-CN" altLang="en-US" sz="2000" dirty="0">
                <a:latin typeface="Arial" panose="020B0604020202020204" pitchFamily="34" charset="0"/>
              </a:rPr>
              <a:t>的业务行为。</a:t>
            </a:r>
            <a:endParaRPr lang="en-US" altLang="zh-CN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/>
              <a:t>        仓单是指以实物商品为标的标准仓单、仓储物流企业出具的普通仓单、可转让提单等提货凭证或货权凭证。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/>
              <a:t>         </a:t>
            </a:r>
            <a:r>
              <a:rPr lang="zh-CN" altLang="zh-CN" sz="2000" dirty="0"/>
              <a:t>解决客户参与期货交割品质及交割地点不确定、运作资金短缺等问题。</a:t>
            </a:r>
            <a:endParaRPr lang="zh-CN" altLang="en-US" sz="2000" dirty="0"/>
          </a:p>
        </p:txBody>
      </p:sp>
      <p:grpSp>
        <p:nvGrpSpPr>
          <p:cNvPr id="15365" name="Gruppe 62"/>
          <p:cNvGrpSpPr>
            <a:grpSpLocks noChangeAspect="1"/>
          </p:cNvGrpSpPr>
          <p:nvPr/>
        </p:nvGrpSpPr>
        <p:grpSpPr bwMode="auto">
          <a:xfrm>
            <a:off x="755650" y="4509120"/>
            <a:ext cx="1143000" cy="2101850"/>
            <a:chOff x="-19469100" y="2913062"/>
            <a:chExt cx="2095500" cy="3851276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-19466189" y="2939242"/>
              <a:ext cx="1414463" cy="3825096"/>
            </a:xfrm>
            <a:custGeom>
              <a:avLst/>
              <a:gdLst>
                <a:gd name="T0" fmla="*/ 0 w 890"/>
                <a:gd name="T1" fmla="*/ 2147483647 h 2410"/>
                <a:gd name="T2" fmla="*/ 2147483647 w 890"/>
                <a:gd name="T3" fmla="*/ 2147483647 h 2410"/>
                <a:gd name="T4" fmla="*/ 2147483647 w 890"/>
                <a:gd name="T5" fmla="*/ 2147483647 h 2410"/>
                <a:gd name="T6" fmla="*/ 2147483647 w 890"/>
                <a:gd name="T7" fmla="*/ 0 h 2410"/>
                <a:gd name="T8" fmla="*/ 0 w 890"/>
                <a:gd name="T9" fmla="*/ 2147483647 h 2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0"/>
                <a:gd name="T16" fmla="*/ 0 h 2410"/>
                <a:gd name="T17" fmla="*/ 890 w 890"/>
                <a:gd name="T18" fmla="*/ 2410 h 24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0" h="2410">
                  <a:moveTo>
                    <a:pt x="0" y="672"/>
                  </a:moveTo>
                  <a:lnTo>
                    <a:pt x="6" y="2410"/>
                  </a:lnTo>
                  <a:lnTo>
                    <a:pt x="890" y="1744"/>
                  </a:lnTo>
                  <a:lnTo>
                    <a:pt x="888" y="0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C1C2C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9457458" y="5638626"/>
              <a:ext cx="2063486" cy="1064628"/>
            </a:xfrm>
            <a:custGeom>
              <a:avLst/>
              <a:gdLst>
                <a:gd name="T0" fmla="*/ 0 w 1300"/>
                <a:gd name="T1" fmla="*/ 2147483647 h 672"/>
                <a:gd name="T2" fmla="*/ 2147483647 w 1300"/>
                <a:gd name="T3" fmla="*/ 0 h 672"/>
                <a:gd name="T4" fmla="*/ 2147483647 w 1300"/>
                <a:gd name="T5" fmla="*/ 0 h 672"/>
                <a:gd name="T6" fmla="*/ 2147483647 w 1300"/>
                <a:gd name="T7" fmla="*/ 2147483647 h 672"/>
                <a:gd name="T8" fmla="*/ 0 w 1300"/>
                <a:gd name="T9" fmla="*/ 214748364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"/>
                <a:gd name="T16" fmla="*/ 0 h 672"/>
                <a:gd name="T17" fmla="*/ 1300 w 130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" h="672">
                  <a:moveTo>
                    <a:pt x="0" y="672"/>
                  </a:moveTo>
                  <a:lnTo>
                    <a:pt x="882" y="0"/>
                  </a:lnTo>
                  <a:lnTo>
                    <a:pt x="1300" y="0"/>
                  </a:lnTo>
                  <a:lnTo>
                    <a:pt x="416" y="67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8307843" y="5147035"/>
              <a:ext cx="666485" cy="645758"/>
            </a:xfrm>
            <a:custGeom>
              <a:avLst/>
              <a:gdLst>
                <a:gd name="T0" fmla="*/ 1058046525 w 420"/>
                <a:gd name="T1" fmla="*/ 1025140825 h 406"/>
                <a:gd name="T2" fmla="*/ 0 w 420"/>
                <a:gd name="T3" fmla="*/ 1025140825 h 406"/>
                <a:gd name="T4" fmla="*/ 0 w 420"/>
                <a:gd name="T5" fmla="*/ 0 h 406"/>
                <a:gd name="T6" fmla="*/ 1058046525 w 420"/>
                <a:gd name="T7" fmla="*/ 5049955 h 406"/>
                <a:gd name="T8" fmla="*/ 1058046525 w 420"/>
                <a:gd name="T9" fmla="*/ 102514082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0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7641358" y="4957962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4824595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0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-18307843" y="4957962"/>
              <a:ext cx="922601" cy="194890"/>
            </a:xfrm>
            <a:custGeom>
              <a:avLst/>
              <a:gdLst>
                <a:gd name="T0" fmla="*/ 2147483647 w 580"/>
                <a:gd name="T1" fmla="*/ 2147483647 h 122"/>
                <a:gd name="T2" fmla="*/ 0 w 580"/>
                <a:gd name="T3" fmla="*/ 2147483647 h 122"/>
                <a:gd name="T4" fmla="*/ 2147483647 w 580"/>
                <a:gd name="T5" fmla="*/ 2147483647 h 122"/>
                <a:gd name="T6" fmla="*/ 2147483647 w 580"/>
                <a:gd name="T7" fmla="*/ 0 h 122"/>
                <a:gd name="T8" fmla="*/ 2147483647 w 580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"/>
                <a:gd name="T16" fmla="*/ 0 h 122"/>
                <a:gd name="T17" fmla="*/ 580 w 58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" h="122">
                  <a:moveTo>
                    <a:pt x="164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0" y="0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-18654183" y="5420464"/>
              <a:ext cx="666486" cy="645758"/>
            </a:xfrm>
            <a:custGeom>
              <a:avLst/>
              <a:gdLst>
                <a:gd name="T0" fmla="*/ 1058044938 w 420"/>
                <a:gd name="T1" fmla="*/ 1025140825 h 406"/>
                <a:gd name="T2" fmla="*/ 0 w 420"/>
                <a:gd name="T3" fmla="*/ 1025140825 h 406"/>
                <a:gd name="T4" fmla="*/ 0 w 420"/>
                <a:gd name="T5" fmla="*/ 0 h 406"/>
                <a:gd name="T6" fmla="*/ 1058044938 w 420"/>
                <a:gd name="T7" fmla="*/ 5049955 h 406"/>
                <a:gd name="T8" fmla="*/ 1058044938 w 420"/>
                <a:gd name="T9" fmla="*/ 102514082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0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-17987697" y="5231391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4824595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0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-18654183" y="5231391"/>
              <a:ext cx="922603" cy="191982"/>
            </a:xfrm>
            <a:custGeom>
              <a:avLst/>
              <a:gdLst>
                <a:gd name="T0" fmla="*/ 2147483647 w 580"/>
                <a:gd name="T1" fmla="*/ 2147483647 h 122"/>
                <a:gd name="T2" fmla="*/ 0 w 580"/>
                <a:gd name="T3" fmla="*/ 2147483647 h 122"/>
                <a:gd name="T4" fmla="*/ 2147483647 w 580"/>
                <a:gd name="T5" fmla="*/ 2147483647 h 122"/>
                <a:gd name="T6" fmla="*/ 2147483647 w 580"/>
                <a:gd name="T7" fmla="*/ 0 h 122"/>
                <a:gd name="T8" fmla="*/ 2147483647 w 580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"/>
                <a:gd name="T16" fmla="*/ 0 h 122"/>
                <a:gd name="T17" fmla="*/ 580 w 58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" h="122">
                  <a:moveTo>
                    <a:pt x="164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0" y="0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-19020896" y="5714255"/>
              <a:ext cx="666486" cy="642848"/>
            </a:xfrm>
            <a:custGeom>
              <a:avLst/>
              <a:gdLst>
                <a:gd name="T0" fmla="*/ 1058044938 w 420"/>
                <a:gd name="T1" fmla="*/ 1020524375 h 406"/>
                <a:gd name="T2" fmla="*/ 0 w 420"/>
                <a:gd name="T3" fmla="*/ 1020524375 h 406"/>
                <a:gd name="T4" fmla="*/ 0 w 420"/>
                <a:gd name="T5" fmla="*/ 0 h 406"/>
                <a:gd name="T6" fmla="*/ 1058044938 w 420"/>
                <a:gd name="T7" fmla="*/ 5027214 h 406"/>
                <a:gd name="T8" fmla="*/ 1058044938 w 420"/>
                <a:gd name="T9" fmla="*/ 102052437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0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-18354410" y="5522273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4824595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0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-19020896" y="5522273"/>
              <a:ext cx="919692" cy="194890"/>
            </a:xfrm>
            <a:custGeom>
              <a:avLst/>
              <a:gdLst>
                <a:gd name="T0" fmla="*/ 2147483647 w 580"/>
                <a:gd name="T1" fmla="*/ 2147483647 h 122"/>
                <a:gd name="T2" fmla="*/ 0 w 580"/>
                <a:gd name="T3" fmla="*/ 2147483647 h 122"/>
                <a:gd name="T4" fmla="*/ 2147483647 w 580"/>
                <a:gd name="T5" fmla="*/ 2147483647 h 122"/>
                <a:gd name="T6" fmla="*/ 2147483647 w 580"/>
                <a:gd name="T7" fmla="*/ 0 h 122"/>
                <a:gd name="T8" fmla="*/ 2147483647 w 580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"/>
                <a:gd name="T16" fmla="*/ 0 h 122"/>
                <a:gd name="T17" fmla="*/ 580 w 58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" h="122">
                  <a:moveTo>
                    <a:pt x="164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0" y="0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-19437085" y="6016773"/>
              <a:ext cx="666485" cy="645758"/>
            </a:xfrm>
            <a:custGeom>
              <a:avLst/>
              <a:gdLst>
                <a:gd name="T0" fmla="*/ 1058046525 w 420"/>
                <a:gd name="T1" fmla="*/ 1025140825 h 406"/>
                <a:gd name="T2" fmla="*/ 0 w 420"/>
                <a:gd name="T3" fmla="*/ 1025140825 h 406"/>
                <a:gd name="T4" fmla="*/ 0 w 420"/>
                <a:gd name="T5" fmla="*/ 0 h 406"/>
                <a:gd name="T6" fmla="*/ 1058046525 w 420"/>
                <a:gd name="T7" fmla="*/ 5049955 h 406"/>
                <a:gd name="T8" fmla="*/ 1058046525 w 420"/>
                <a:gd name="T9" fmla="*/ 102514082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0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-18770600" y="5827698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4824595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0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-19437085" y="5827698"/>
              <a:ext cx="919692" cy="194892"/>
            </a:xfrm>
            <a:custGeom>
              <a:avLst/>
              <a:gdLst>
                <a:gd name="T0" fmla="*/ 2147483647 w 580"/>
                <a:gd name="T1" fmla="*/ 2147483647 h 122"/>
                <a:gd name="T2" fmla="*/ 0 w 580"/>
                <a:gd name="T3" fmla="*/ 2147483647 h 122"/>
                <a:gd name="T4" fmla="*/ 2147483647 w 580"/>
                <a:gd name="T5" fmla="*/ 2147483647 h 122"/>
                <a:gd name="T6" fmla="*/ 2147483647 w 580"/>
                <a:gd name="T7" fmla="*/ 0 h 122"/>
                <a:gd name="T8" fmla="*/ 2147483647 w 580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"/>
                <a:gd name="T16" fmla="*/ 0 h 122"/>
                <a:gd name="T17" fmla="*/ 580 w 58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" h="122">
                  <a:moveTo>
                    <a:pt x="164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0" y="0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29" name="Freeform 260"/>
            <p:cNvSpPr>
              <a:spLocks/>
            </p:cNvSpPr>
            <p:nvPr/>
          </p:nvSpPr>
          <p:spPr bwMode="auto">
            <a:xfrm>
              <a:off x="-19469100" y="4937600"/>
              <a:ext cx="2063486" cy="1067537"/>
            </a:xfrm>
            <a:custGeom>
              <a:avLst/>
              <a:gdLst>
                <a:gd name="T0" fmla="*/ 0 w 1300"/>
                <a:gd name="T1" fmla="*/ 2147483647 h 672"/>
                <a:gd name="T2" fmla="*/ 2147483647 w 1300"/>
                <a:gd name="T3" fmla="*/ 0 h 672"/>
                <a:gd name="T4" fmla="*/ 2147483647 w 1300"/>
                <a:gd name="T5" fmla="*/ 0 h 672"/>
                <a:gd name="T6" fmla="*/ 2147483647 w 1300"/>
                <a:gd name="T7" fmla="*/ 2147483647 h 672"/>
                <a:gd name="T8" fmla="*/ 0 w 1300"/>
                <a:gd name="T9" fmla="*/ 214748364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"/>
                <a:gd name="T16" fmla="*/ 0 h 672"/>
                <a:gd name="T17" fmla="*/ 1300 w 130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" h="672">
                  <a:moveTo>
                    <a:pt x="0" y="672"/>
                  </a:moveTo>
                  <a:lnTo>
                    <a:pt x="882" y="0"/>
                  </a:lnTo>
                  <a:lnTo>
                    <a:pt x="1300" y="0"/>
                  </a:lnTo>
                  <a:lnTo>
                    <a:pt x="416" y="67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30" name="Line 261"/>
            <p:cNvSpPr>
              <a:spLocks noChangeShapeType="1"/>
            </p:cNvSpPr>
            <p:nvPr/>
          </p:nvSpPr>
          <p:spPr bwMode="auto">
            <a:xfrm>
              <a:off x="-18782242" y="5318656"/>
              <a:ext cx="0" cy="2908"/>
            </a:xfrm>
            <a:prstGeom prst="line">
              <a:avLst/>
            </a:pr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1" name="Line 262"/>
            <p:cNvSpPr>
              <a:spLocks noChangeShapeType="1"/>
            </p:cNvSpPr>
            <p:nvPr/>
          </p:nvSpPr>
          <p:spPr bwMode="auto">
            <a:xfrm>
              <a:off x="-18782242" y="5318656"/>
              <a:ext cx="0" cy="2908"/>
            </a:xfrm>
            <a:prstGeom prst="line">
              <a:avLst/>
            </a:prstGeom>
            <a:no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32" name="Freeform 263"/>
            <p:cNvSpPr>
              <a:spLocks/>
            </p:cNvSpPr>
            <p:nvPr/>
          </p:nvSpPr>
          <p:spPr bwMode="auto">
            <a:xfrm>
              <a:off x="-18316575" y="4463463"/>
              <a:ext cx="666486" cy="642848"/>
            </a:xfrm>
            <a:custGeom>
              <a:avLst/>
              <a:gdLst>
                <a:gd name="T0" fmla="*/ 1058044938 w 420"/>
                <a:gd name="T1" fmla="*/ 1020524375 h 406"/>
                <a:gd name="T2" fmla="*/ 0 w 420"/>
                <a:gd name="T3" fmla="*/ 1020524375 h 406"/>
                <a:gd name="T4" fmla="*/ 5038309 w 420"/>
                <a:gd name="T5" fmla="*/ 0 h 406"/>
                <a:gd name="T6" fmla="*/ 1058044938 w 420"/>
                <a:gd name="T7" fmla="*/ 5027214 h 406"/>
                <a:gd name="T8" fmla="*/ 1058044938 w 420"/>
                <a:gd name="T9" fmla="*/ 102052437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2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33" name="Freeform 264"/>
            <p:cNvSpPr>
              <a:spLocks/>
            </p:cNvSpPr>
            <p:nvPr/>
          </p:nvSpPr>
          <p:spPr bwMode="auto">
            <a:xfrm>
              <a:off x="-17650089" y="4271481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9884903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34" name="Freeform 265"/>
            <p:cNvSpPr>
              <a:spLocks/>
            </p:cNvSpPr>
            <p:nvPr/>
          </p:nvSpPr>
          <p:spPr bwMode="auto">
            <a:xfrm>
              <a:off x="-18316575" y="4271481"/>
              <a:ext cx="922603" cy="194890"/>
            </a:xfrm>
            <a:custGeom>
              <a:avLst/>
              <a:gdLst>
                <a:gd name="T0" fmla="*/ 2147483647 w 582"/>
                <a:gd name="T1" fmla="*/ 2147483647 h 122"/>
                <a:gd name="T2" fmla="*/ 0 w 582"/>
                <a:gd name="T3" fmla="*/ 2147483647 h 122"/>
                <a:gd name="T4" fmla="*/ 2147483647 w 582"/>
                <a:gd name="T5" fmla="*/ 2147483647 h 122"/>
                <a:gd name="T6" fmla="*/ 2147483647 w 582"/>
                <a:gd name="T7" fmla="*/ 0 h 122"/>
                <a:gd name="T8" fmla="*/ 2147483647 w 582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2"/>
                <a:gd name="T16" fmla="*/ 0 h 122"/>
                <a:gd name="T17" fmla="*/ 582 w 582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2" h="122">
                  <a:moveTo>
                    <a:pt x="166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2" y="0"/>
                  </a:lnTo>
                  <a:lnTo>
                    <a:pt x="166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35" name="Freeform 266"/>
            <p:cNvSpPr>
              <a:spLocks/>
            </p:cNvSpPr>
            <p:nvPr/>
          </p:nvSpPr>
          <p:spPr bwMode="auto">
            <a:xfrm>
              <a:off x="-18662914" y="4736892"/>
              <a:ext cx="666485" cy="642848"/>
            </a:xfrm>
            <a:custGeom>
              <a:avLst/>
              <a:gdLst>
                <a:gd name="T0" fmla="*/ 1058046525 w 420"/>
                <a:gd name="T1" fmla="*/ 1020524375 h 406"/>
                <a:gd name="T2" fmla="*/ 0 w 420"/>
                <a:gd name="T3" fmla="*/ 1020524375 h 406"/>
                <a:gd name="T4" fmla="*/ 5038317 w 420"/>
                <a:gd name="T5" fmla="*/ 0 h 406"/>
                <a:gd name="T6" fmla="*/ 1058046525 w 420"/>
                <a:gd name="T7" fmla="*/ 5027214 h 406"/>
                <a:gd name="T8" fmla="*/ 1058046525 w 420"/>
                <a:gd name="T9" fmla="*/ 102052437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2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36" name="Freeform 267"/>
            <p:cNvSpPr>
              <a:spLocks/>
            </p:cNvSpPr>
            <p:nvPr/>
          </p:nvSpPr>
          <p:spPr bwMode="auto">
            <a:xfrm>
              <a:off x="-17996429" y="4544910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9884903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37" name="Freeform 268"/>
            <p:cNvSpPr>
              <a:spLocks/>
            </p:cNvSpPr>
            <p:nvPr/>
          </p:nvSpPr>
          <p:spPr bwMode="auto">
            <a:xfrm>
              <a:off x="-18662914" y="4544910"/>
              <a:ext cx="925513" cy="194890"/>
            </a:xfrm>
            <a:custGeom>
              <a:avLst/>
              <a:gdLst>
                <a:gd name="T0" fmla="*/ 2147483647 w 582"/>
                <a:gd name="T1" fmla="*/ 2147483647 h 122"/>
                <a:gd name="T2" fmla="*/ 0 w 582"/>
                <a:gd name="T3" fmla="*/ 2147483647 h 122"/>
                <a:gd name="T4" fmla="*/ 2147483647 w 582"/>
                <a:gd name="T5" fmla="*/ 2147483647 h 122"/>
                <a:gd name="T6" fmla="*/ 2147483647 w 582"/>
                <a:gd name="T7" fmla="*/ 0 h 122"/>
                <a:gd name="T8" fmla="*/ 2147483647 w 582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2"/>
                <a:gd name="T16" fmla="*/ 0 h 122"/>
                <a:gd name="T17" fmla="*/ 582 w 582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2" h="122">
                  <a:moveTo>
                    <a:pt x="166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2" y="0"/>
                  </a:lnTo>
                  <a:lnTo>
                    <a:pt x="166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38" name="Freeform 269"/>
            <p:cNvSpPr>
              <a:spLocks/>
            </p:cNvSpPr>
            <p:nvPr/>
          </p:nvSpPr>
          <p:spPr bwMode="auto">
            <a:xfrm>
              <a:off x="-19029626" y="5027774"/>
              <a:ext cx="666485" cy="645758"/>
            </a:xfrm>
            <a:custGeom>
              <a:avLst/>
              <a:gdLst>
                <a:gd name="T0" fmla="*/ 1058046525 w 420"/>
                <a:gd name="T1" fmla="*/ 1025140825 h 406"/>
                <a:gd name="T2" fmla="*/ 0 w 420"/>
                <a:gd name="T3" fmla="*/ 1025140825 h 406"/>
                <a:gd name="T4" fmla="*/ 5038317 w 420"/>
                <a:gd name="T5" fmla="*/ 0 h 406"/>
                <a:gd name="T6" fmla="*/ 1058046525 w 420"/>
                <a:gd name="T7" fmla="*/ 5049955 h 406"/>
                <a:gd name="T8" fmla="*/ 1058046525 w 420"/>
                <a:gd name="T9" fmla="*/ 102514082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2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39" name="Freeform 270"/>
            <p:cNvSpPr>
              <a:spLocks/>
            </p:cNvSpPr>
            <p:nvPr/>
          </p:nvSpPr>
          <p:spPr bwMode="auto">
            <a:xfrm>
              <a:off x="-18363142" y="4835792"/>
              <a:ext cx="264849" cy="840648"/>
            </a:xfrm>
            <a:custGeom>
              <a:avLst/>
              <a:gdLst>
                <a:gd name="T0" fmla="*/ 0 w 168"/>
                <a:gd name="T1" fmla="*/ 1334531875 h 528"/>
                <a:gd name="T2" fmla="*/ 0 w 168"/>
                <a:gd name="T3" fmla="*/ 308357744 h 528"/>
                <a:gd name="T4" fmla="*/ 405428733 w 168"/>
                <a:gd name="T5" fmla="*/ 0 h 528"/>
                <a:gd name="T6" fmla="*/ 420444613 w 168"/>
                <a:gd name="T7" fmla="*/ 1016064041 h 528"/>
                <a:gd name="T8" fmla="*/ 0 w 168"/>
                <a:gd name="T9" fmla="*/ 1334531875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40" name="Freeform 271"/>
            <p:cNvSpPr>
              <a:spLocks/>
            </p:cNvSpPr>
            <p:nvPr/>
          </p:nvSpPr>
          <p:spPr bwMode="auto">
            <a:xfrm>
              <a:off x="-19029626" y="4835792"/>
              <a:ext cx="922601" cy="194890"/>
            </a:xfrm>
            <a:custGeom>
              <a:avLst/>
              <a:gdLst>
                <a:gd name="T0" fmla="*/ 2147483647 w 582"/>
                <a:gd name="T1" fmla="*/ 2147483647 h 122"/>
                <a:gd name="T2" fmla="*/ 0 w 582"/>
                <a:gd name="T3" fmla="*/ 2147483647 h 122"/>
                <a:gd name="T4" fmla="*/ 2147483647 w 582"/>
                <a:gd name="T5" fmla="*/ 2147483647 h 122"/>
                <a:gd name="T6" fmla="*/ 2147483647 w 582"/>
                <a:gd name="T7" fmla="*/ 0 h 122"/>
                <a:gd name="T8" fmla="*/ 2147483647 w 582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2"/>
                <a:gd name="T16" fmla="*/ 0 h 122"/>
                <a:gd name="T17" fmla="*/ 582 w 582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2" h="122">
                  <a:moveTo>
                    <a:pt x="166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2" y="0"/>
                  </a:lnTo>
                  <a:lnTo>
                    <a:pt x="166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41" name="Freeform 272"/>
            <p:cNvSpPr>
              <a:spLocks/>
            </p:cNvSpPr>
            <p:nvPr/>
          </p:nvSpPr>
          <p:spPr bwMode="auto">
            <a:xfrm>
              <a:off x="-19445817" y="5333199"/>
              <a:ext cx="666486" cy="642850"/>
            </a:xfrm>
            <a:custGeom>
              <a:avLst/>
              <a:gdLst>
                <a:gd name="T0" fmla="*/ 1058044938 w 420"/>
                <a:gd name="T1" fmla="*/ 1020521200 h 406"/>
                <a:gd name="T2" fmla="*/ 0 w 420"/>
                <a:gd name="T3" fmla="*/ 1020521200 h 406"/>
                <a:gd name="T4" fmla="*/ 5038309 w 420"/>
                <a:gd name="T5" fmla="*/ 0 h 406"/>
                <a:gd name="T6" fmla="*/ 1058044938 w 420"/>
                <a:gd name="T7" fmla="*/ 5027198 h 406"/>
                <a:gd name="T8" fmla="*/ 1058044938 w 420"/>
                <a:gd name="T9" fmla="*/ 1020521200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2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42" name="Freeform 273"/>
            <p:cNvSpPr>
              <a:spLocks/>
            </p:cNvSpPr>
            <p:nvPr/>
          </p:nvSpPr>
          <p:spPr bwMode="auto">
            <a:xfrm>
              <a:off x="-18779330" y="5141217"/>
              <a:ext cx="264847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5431795 w 168"/>
                <a:gd name="T5" fmla="*/ 0 h 528"/>
                <a:gd name="T6" fmla="*/ 420447788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43" name="Freeform 274"/>
            <p:cNvSpPr>
              <a:spLocks/>
            </p:cNvSpPr>
            <p:nvPr/>
          </p:nvSpPr>
          <p:spPr bwMode="auto">
            <a:xfrm>
              <a:off x="-19445817" y="5141217"/>
              <a:ext cx="922603" cy="194892"/>
            </a:xfrm>
            <a:custGeom>
              <a:avLst/>
              <a:gdLst>
                <a:gd name="T0" fmla="*/ 2147483647 w 582"/>
                <a:gd name="T1" fmla="*/ 2147483647 h 122"/>
                <a:gd name="T2" fmla="*/ 0 w 582"/>
                <a:gd name="T3" fmla="*/ 2147483647 h 122"/>
                <a:gd name="T4" fmla="*/ 2147483647 w 582"/>
                <a:gd name="T5" fmla="*/ 2147483647 h 122"/>
                <a:gd name="T6" fmla="*/ 2147483647 w 582"/>
                <a:gd name="T7" fmla="*/ 0 h 122"/>
                <a:gd name="T8" fmla="*/ 2147483647 w 582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2"/>
                <a:gd name="T16" fmla="*/ 0 h 122"/>
                <a:gd name="T17" fmla="*/ 582 w 582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2" h="122">
                  <a:moveTo>
                    <a:pt x="166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2" y="0"/>
                  </a:lnTo>
                  <a:lnTo>
                    <a:pt x="166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44" name="Freeform 275"/>
            <p:cNvSpPr>
              <a:spLocks/>
            </p:cNvSpPr>
            <p:nvPr/>
          </p:nvSpPr>
          <p:spPr bwMode="auto">
            <a:xfrm>
              <a:off x="-19442905" y="4254028"/>
              <a:ext cx="2063485" cy="1064628"/>
            </a:xfrm>
            <a:custGeom>
              <a:avLst/>
              <a:gdLst>
                <a:gd name="T0" fmla="*/ 0 w 1300"/>
                <a:gd name="T1" fmla="*/ 2147483647 h 672"/>
                <a:gd name="T2" fmla="*/ 2147483647 w 1300"/>
                <a:gd name="T3" fmla="*/ 0 h 672"/>
                <a:gd name="T4" fmla="*/ 2147483647 w 1300"/>
                <a:gd name="T5" fmla="*/ 0 h 672"/>
                <a:gd name="T6" fmla="*/ 2147483647 w 1300"/>
                <a:gd name="T7" fmla="*/ 2147483647 h 672"/>
                <a:gd name="T8" fmla="*/ 0 w 1300"/>
                <a:gd name="T9" fmla="*/ 214748364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"/>
                <a:gd name="T16" fmla="*/ 0 h 672"/>
                <a:gd name="T17" fmla="*/ 1300 w 130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" h="672">
                  <a:moveTo>
                    <a:pt x="0" y="672"/>
                  </a:moveTo>
                  <a:lnTo>
                    <a:pt x="882" y="0"/>
                  </a:lnTo>
                  <a:lnTo>
                    <a:pt x="1300" y="0"/>
                  </a:lnTo>
                  <a:lnTo>
                    <a:pt x="416" y="67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45" name="Freeform 276"/>
            <p:cNvSpPr>
              <a:spLocks/>
            </p:cNvSpPr>
            <p:nvPr/>
          </p:nvSpPr>
          <p:spPr bwMode="auto">
            <a:xfrm>
              <a:off x="-18328217" y="3788617"/>
              <a:ext cx="666486" cy="645758"/>
            </a:xfrm>
            <a:custGeom>
              <a:avLst/>
              <a:gdLst>
                <a:gd name="T0" fmla="*/ 1058044938 w 420"/>
                <a:gd name="T1" fmla="*/ 1025140825 h 406"/>
                <a:gd name="T2" fmla="*/ 0 w 420"/>
                <a:gd name="T3" fmla="*/ 1025140825 h 406"/>
                <a:gd name="T4" fmla="*/ 5038309 w 420"/>
                <a:gd name="T5" fmla="*/ 0 h 406"/>
                <a:gd name="T6" fmla="*/ 1058044938 w 420"/>
                <a:gd name="T7" fmla="*/ 5049955 h 406"/>
                <a:gd name="T8" fmla="*/ 1058044938 w 420"/>
                <a:gd name="T9" fmla="*/ 102514082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2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46" name="Freeform 277"/>
            <p:cNvSpPr>
              <a:spLocks/>
            </p:cNvSpPr>
            <p:nvPr/>
          </p:nvSpPr>
          <p:spPr bwMode="auto">
            <a:xfrm>
              <a:off x="-17661730" y="3599543"/>
              <a:ext cx="264847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5431795 w 168"/>
                <a:gd name="T5" fmla="*/ 0 h 528"/>
                <a:gd name="T6" fmla="*/ 420447788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47" name="Freeform 278"/>
            <p:cNvSpPr>
              <a:spLocks/>
            </p:cNvSpPr>
            <p:nvPr/>
          </p:nvSpPr>
          <p:spPr bwMode="auto">
            <a:xfrm>
              <a:off x="-18328217" y="3599543"/>
              <a:ext cx="922603" cy="191982"/>
            </a:xfrm>
            <a:custGeom>
              <a:avLst/>
              <a:gdLst>
                <a:gd name="T0" fmla="*/ 2147483647 w 582"/>
                <a:gd name="T1" fmla="*/ 2147483647 h 122"/>
                <a:gd name="T2" fmla="*/ 0 w 582"/>
                <a:gd name="T3" fmla="*/ 2147483647 h 122"/>
                <a:gd name="T4" fmla="*/ 2147483647 w 582"/>
                <a:gd name="T5" fmla="*/ 2147483647 h 122"/>
                <a:gd name="T6" fmla="*/ 2147483647 w 582"/>
                <a:gd name="T7" fmla="*/ 0 h 122"/>
                <a:gd name="T8" fmla="*/ 2147483647 w 582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2"/>
                <a:gd name="T16" fmla="*/ 0 h 122"/>
                <a:gd name="T17" fmla="*/ 582 w 582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2" h="122">
                  <a:moveTo>
                    <a:pt x="166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2" y="0"/>
                  </a:lnTo>
                  <a:lnTo>
                    <a:pt x="166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48" name="Freeform 279"/>
            <p:cNvSpPr>
              <a:spLocks/>
            </p:cNvSpPr>
            <p:nvPr/>
          </p:nvSpPr>
          <p:spPr bwMode="auto">
            <a:xfrm>
              <a:off x="-18674555" y="4062046"/>
              <a:ext cx="666485" cy="645758"/>
            </a:xfrm>
            <a:custGeom>
              <a:avLst/>
              <a:gdLst>
                <a:gd name="T0" fmla="*/ 1058046525 w 420"/>
                <a:gd name="T1" fmla="*/ 1025140825 h 406"/>
                <a:gd name="T2" fmla="*/ 0 w 420"/>
                <a:gd name="T3" fmla="*/ 1025140825 h 406"/>
                <a:gd name="T4" fmla="*/ 5038317 w 420"/>
                <a:gd name="T5" fmla="*/ 0 h 406"/>
                <a:gd name="T6" fmla="*/ 1058046525 w 420"/>
                <a:gd name="T7" fmla="*/ 5049955 h 406"/>
                <a:gd name="T8" fmla="*/ 1058046525 w 420"/>
                <a:gd name="T9" fmla="*/ 102514082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2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49" name="Freeform 280"/>
            <p:cNvSpPr>
              <a:spLocks/>
            </p:cNvSpPr>
            <p:nvPr/>
          </p:nvSpPr>
          <p:spPr bwMode="auto">
            <a:xfrm>
              <a:off x="-18008071" y="3872972"/>
              <a:ext cx="264849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5428733 w 168"/>
                <a:gd name="T5" fmla="*/ 0 h 528"/>
                <a:gd name="T6" fmla="*/ 420444613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50" name="Freeform 281"/>
            <p:cNvSpPr>
              <a:spLocks/>
            </p:cNvSpPr>
            <p:nvPr/>
          </p:nvSpPr>
          <p:spPr bwMode="auto">
            <a:xfrm>
              <a:off x="-18674555" y="3872972"/>
              <a:ext cx="922601" cy="191982"/>
            </a:xfrm>
            <a:custGeom>
              <a:avLst/>
              <a:gdLst>
                <a:gd name="T0" fmla="*/ 2147483647 w 582"/>
                <a:gd name="T1" fmla="*/ 2147483647 h 122"/>
                <a:gd name="T2" fmla="*/ 0 w 582"/>
                <a:gd name="T3" fmla="*/ 2147483647 h 122"/>
                <a:gd name="T4" fmla="*/ 2147483647 w 582"/>
                <a:gd name="T5" fmla="*/ 2147483647 h 122"/>
                <a:gd name="T6" fmla="*/ 2147483647 w 582"/>
                <a:gd name="T7" fmla="*/ 0 h 122"/>
                <a:gd name="T8" fmla="*/ 2147483647 w 582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2"/>
                <a:gd name="T16" fmla="*/ 0 h 122"/>
                <a:gd name="T17" fmla="*/ 582 w 582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2" h="122">
                  <a:moveTo>
                    <a:pt x="166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2" y="0"/>
                  </a:lnTo>
                  <a:lnTo>
                    <a:pt x="166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51" name="Freeform 282"/>
            <p:cNvSpPr>
              <a:spLocks/>
            </p:cNvSpPr>
            <p:nvPr/>
          </p:nvSpPr>
          <p:spPr bwMode="auto">
            <a:xfrm>
              <a:off x="-19044179" y="4355836"/>
              <a:ext cx="666486" cy="642850"/>
            </a:xfrm>
            <a:custGeom>
              <a:avLst/>
              <a:gdLst>
                <a:gd name="T0" fmla="*/ 1058044938 w 420"/>
                <a:gd name="T1" fmla="*/ 1020521200 h 406"/>
                <a:gd name="T2" fmla="*/ 0 w 420"/>
                <a:gd name="T3" fmla="*/ 1020521200 h 406"/>
                <a:gd name="T4" fmla="*/ 5038309 w 420"/>
                <a:gd name="T5" fmla="*/ 0 h 406"/>
                <a:gd name="T6" fmla="*/ 1058044938 w 420"/>
                <a:gd name="T7" fmla="*/ 5027198 h 406"/>
                <a:gd name="T8" fmla="*/ 1058044938 w 420"/>
                <a:gd name="T9" fmla="*/ 1020521200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2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52" name="Freeform 283"/>
            <p:cNvSpPr>
              <a:spLocks/>
            </p:cNvSpPr>
            <p:nvPr/>
          </p:nvSpPr>
          <p:spPr bwMode="auto">
            <a:xfrm>
              <a:off x="-18377693" y="4163854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9884903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53" name="Freeform 284"/>
            <p:cNvSpPr>
              <a:spLocks/>
            </p:cNvSpPr>
            <p:nvPr/>
          </p:nvSpPr>
          <p:spPr bwMode="auto">
            <a:xfrm>
              <a:off x="-19044179" y="4163854"/>
              <a:ext cx="925513" cy="194892"/>
            </a:xfrm>
            <a:custGeom>
              <a:avLst/>
              <a:gdLst>
                <a:gd name="T0" fmla="*/ 2147483647 w 582"/>
                <a:gd name="T1" fmla="*/ 2147483647 h 122"/>
                <a:gd name="T2" fmla="*/ 0 w 582"/>
                <a:gd name="T3" fmla="*/ 2147483647 h 122"/>
                <a:gd name="T4" fmla="*/ 2147483647 w 582"/>
                <a:gd name="T5" fmla="*/ 2147483647 h 122"/>
                <a:gd name="T6" fmla="*/ 2147483647 w 582"/>
                <a:gd name="T7" fmla="*/ 0 h 122"/>
                <a:gd name="T8" fmla="*/ 2147483647 w 582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2"/>
                <a:gd name="T16" fmla="*/ 0 h 122"/>
                <a:gd name="T17" fmla="*/ 582 w 582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2" h="122">
                  <a:moveTo>
                    <a:pt x="166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2" y="0"/>
                  </a:lnTo>
                  <a:lnTo>
                    <a:pt x="166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54" name="Freeform 285"/>
            <p:cNvSpPr>
              <a:spLocks/>
            </p:cNvSpPr>
            <p:nvPr/>
          </p:nvSpPr>
          <p:spPr bwMode="auto">
            <a:xfrm>
              <a:off x="-19460368" y="4658353"/>
              <a:ext cx="666485" cy="645758"/>
            </a:xfrm>
            <a:custGeom>
              <a:avLst/>
              <a:gdLst>
                <a:gd name="T0" fmla="*/ 1058046525 w 420"/>
                <a:gd name="T1" fmla="*/ 1025140825 h 406"/>
                <a:gd name="T2" fmla="*/ 0 w 420"/>
                <a:gd name="T3" fmla="*/ 1025140825 h 406"/>
                <a:gd name="T4" fmla="*/ 5038317 w 420"/>
                <a:gd name="T5" fmla="*/ 0 h 406"/>
                <a:gd name="T6" fmla="*/ 1058046525 w 420"/>
                <a:gd name="T7" fmla="*/ 5049955 h 406"/>
                <a:gd name="T8" fmla="*/ 1058046525 w 420"/>
                <a:gd name="T9" fmla="*/ 102514082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406"/>
                <a:gd name="T17" fmla="*/ 420 w 420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406">
                  <a:moveTo>
                    <a:pt x="420" y="406"/>
                  </a:moveTo>
                  <a:lnTo>
                    <a:pt x="0" y="406"/>
                  </a:lnTo>
                  <a:lnTo>
                    <a:pt x="2" y="0"/>
                  </a:lnTo>
                  <a:lnTo>
                    <a:pt x="420" y="2"/>
                  </a:lnTo>
                  <a:lnTo>
                    <a:pt x="420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55" name="Freeform 286"/>
            <p:cNvSpPr>
              <a:spLocks/>
            </p:cNvSpPr>
            <p:nvPr/>
          </p:nvSpPr>
          <p:spPr bwMode="auto">
            <a:xfrm>
              <a:off x="-18793883" y="4469281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0 w 168"/>
                <a:gd name="T3" fmla="*/ 307290330 h 528"/>
                <a:gd name="T4" fmla="*/ 409884903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0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56" name="Freeform 287"/>
            <p:cNvSpPr>
              <a:spLocks/>
            </p:cNvSpPr>
            <p:nvPr/>
          </p:nvSpPr>
          <p:spPr bwMode="auto">
            <a:xfrm>
              <a:off x="-19460368" y="4469281"/>
              <a:ext cx="925513" cy="191982"/>
            </a:xfrm>
            <a:custGeom>
              <a:avLst/>
              <a:gdLst>
                <a:gd name="T0" fmla="*/ 2147483647 w 582"/>
                <a:gd name="T1" fmla="*/ 2147483647 h 122"/>
                <a:gd name="T2" fmla="*/ 0 w 582"/>
                <a:gd name="T3" fmla="*/ 2147483647 h 122"/>
                <a:gd name="T4" fmla="*/ 2147483647 w 582"/>
                <a:gd name="T5" fmla="*/ 2147483647 h 122"/>
                <a:gd name="T6" fmla="*/ 2147483647 w 582"/>
                <a:gd name="T7" fmla="*/ 0 h 122"/>
                <a:gd name="T8" fmla="*/ 2147483647 w 582"/>
                <a:gd name="T9" fmla="*/ 214748364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2"/>
                <a:gd name="T16" fmla="*/ 0 h 122"/>
                <a:gd name="T17" fmla="*/ 582 w 582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2" h="122">
                  <a:moveTo>
                    <a:pt x="166" y="6"/>
                  </a:moveTo>
                  <a:lnTo>
                    <a:pt x="0" y="120"/>
                  </a:lnTo>
                  <a:lnTo>
                    <a:pt x="420" y="122"/>
                  </a:lnTo>
                  <a:lnTo>
                    <a:pt x="582" y="0"/>
                  </a:lnTo>
                  <a:lnTo>
                    <a:pt x="166" y="6"/>
                  </a:lnTo>
                  <a:close/>
                </a:path>
              </a:pathLst>
            </a:custGeom>
            <a:solidFill>
              <a:srgbClr val="817B3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57" name="Freeform 288"/>
            <p:cNvSpPr>
              <a:spLocks/>
            </p:cNvSpPr>
            <p:nvPr/>
          </p:nvSpPr>
          <p:spPr bwMode="auto">
            <a:xfrm>
              <a:off x="-19457458" y="3579182"/>
              <a:ext cx="2063486" cy="1067536"/>
            </a:xfrm>
            <a:custGeom>
              <a:avLst/>
              <a:gdLst>
                <a:gd name="T0" fmla="*/ 0 w 1300"/>
                <a:gd name="T1" fmla="*/ 2147483647 h 672"/>
                <a:gd name="T2" fmla="*/ 2147483647 w 1300"/>
                <a:gd name="T3" fmla="*/ 0 h 672"/>
                <a:gd name="T4" fmla="*/ 2147483647 w 1300"/>
                <a:gd name="T5" fmla="*/ 0 h 672"/>
                <a:gd name="T6" fmla="*/ 2147483647 w 1300"/>
                <a:gd name="T7" fmla="*/ 2147483647 h 672"/>
                <a:gd name="T8" fmla="*/ 0 w 1300"/>
                <a:gd name="T9" fmla="*/ 214748364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0"/>
                <a:gd name="T16" fmla="*/ 0 h 672"/>
                <a:gd name="T17" fmla="*/ 1300 w 130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0" h="672">
                  <a:moveTo>
                    <a:pt x="0" y="672"/>
                  </a:moveTo>
                  <a:lnTo>
                    <a:pt x="882" y="0"/>
                  </a:lnTo>
                  <a:lnTo>
                    <a:pt x="1300" y="0"/>
                  </a:lnTo>
                  <a:lnTo>
                    <a:pt x="416" y="67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CFD0D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58" name="Freeform 289"/>
            <p:cNvSpPr>
              <a:spLocks/>
            </p:cNvSpPr>
            <p:nvPr/>
          </p:nvSpPr>
          <p:spPr bwMode="auto">
            <a:xfrm>
              <a:off x="-18322396" y="3102136"/>
              <a:ext cx="663575" cy="645758"/>
            </a:xfrm>
            <a:custGeom>
              <a:avLst/>
              <a:gdLst>
                <a:gd name="T0" fmla="*/ 1053425313 w 418"/>
                <a:gd name="T1" fmla="*/ 1025140825 h 406"/>
                <a:gd name="T2" fmla="*/ 0 w 418"/>
                <a:gd name="T3" fmla="*/ 1025140825 h 406"/>
                <a:gd name="T4" fmla="*/ 0 w 418"/>
                <a:gd name="T5" fmla="*/ 0 h 406"/>
                <a:gd name="T6" fmla="*/ 1053425313 w 418"/>
                <a:gd name="T7" fmla="*/ 5049955 h 406"/>
                <a:gd name="T8" fmla="*/ 1053425313 w 418"/>
                <a:gd name="T9" fmla="*/ 102514082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406"/>
                <a:gd name="T17" fmla="*/ 418 w 418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406">
                  <a:moveTo>
                    <a:pt x="418" y="406"/>
                  </a:moveTo>
                  <a:lnTo>
                    <a:pt x="0" y="406"/>
                  </a:lnTo>
                  <a:lnTo>
                    <a:pt x="0" y="0"/>
                  </a:lnTo>
                  <a:lnTo>
                    <a:pt x="418" y="2"/>
                  </a:lnTo>
                  <a:lnTo>
                    <a:pt x="418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59" name="Freeform 290"/>
            <p:cNvSpPr>
              <a:spLocks/>
            </p:cNvSpPr>
            <p:nvPr/>
          </p:nvSpPr>
          <p:spPr bwMode="auto">
            <a:xfrm>
              <a:off x="-17658821" y="2913062"/>
              <a:ext cx="264849" cy="837740"/>
            </a:xfrm>
            <a:custGeom>
              <a:avLst/>
              <a:gdLst>
                <a:gd name="T0" fmla="*/ 0 w 168"/>
                <a:gd name="T1" fmla="*/ 1329912250 h 528"/>
                <a:gd name="T2" fmla="*/ 5005293 w 168"/>
                <a:gd name="T3" fmla="*/ 307290330 h 528"/>
                <a:gd name="T4" fmla="*/ 405428733 w 168"/>
                <a:gd name="T5" fmla="*/ 0 h 528"/>
                <a:gd name="T6" fmla="*/ 420444613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2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60" name="Freeform 291"/>
            <p:cNvSpPr>
              <a:spLocks/>
            </p:cNvSpPr>
            <p:nvPr/>
          </p:nvSpPr>
          <p:spPr bwMode="auto">
            <a:xfrm>
              <a:off x="-18322396" y="2913062"/>
              <a:ext cx="919692" cy="194892"/>
            </a:xfrm>
            <a:custGeom>
              <a:avLst/>
              <a:gdLst>
                <a:gd name="T0" fmla="*/ 412830711 w 580"/>
                <a:gd name="T1" fmla="*/ 15215797 h 122"/>
                <a:gd name="T2" fmla="*/ 0 w 580"/>
                <a:gd name="T3" fmla="*/ 304315943 h 122"/>
                <a:gd name="T4" fmla="*/ 1052214860 w 580"/>
                <a:gd name="T5" fmla="*/ 309387875 h 122"/>
                <a:gd name="T6" fmla="*/ 1460011050 w 580"/>
                <a:gd name="T7" fmla="*/ 0 h 122"/>
                <a:gd name="T8" fmla="*/ 412830711 w 580"/>
                <a:gd name="T9" fmla="*/ 1521579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"/>
                <a:gd name="T16" fmla="*/ 0 h 122"/>
                <a:gd name="T17" fmla="*/ 580 w 58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" h="122">
                  <a:moveTo>
                    <a:pt x="164" y="6"/>
                  </a:moveTo>
                  <a:lnTo>
                    <a:pt x="0" y="120"/>
                  </a:lnTo>
                  <a:lnTo>
                    <a:pt x="418" y="122"/>
                  </a:lnTo>
                  <a:lnTo>
                    <a:pt x="580" y="0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B28C4E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61" name="Freeform 292"/>
            <p:cNvSpPr>
              <a:spLocks/>
            </p:cNvSpPr>
            <p:nvPr/>
          </p:nvSpPr>
          <p:spPr bwMode="auto">
            <a:xfrm>
              <a:off x="-18668735" y="3375565"/>
              <a:ext cx="663575" cy="645758"/>
            </a:xfrm>
            <a:custGeom>
              <a:avLst/>
              <a:gdLst>
                <a:gd name="T0" fmla="*/ 1053425313 w 418"/>
                <a:gd name="T1" fmla="*/ 1025140825 h 406"/>
                <a:gd name="T2" fmla="*/ 0 w 418"/>
                <a:gd name="T3" fmla="*/ 1025140825 h 406"/>
                <a:gd name="T4" fmla="*/ 0 w 418"/>
                <a:gd name="T5" fmla="*/ 0 h 406"/>
                <a:gd name="T6" fmla="*/ 1053425313 w 418"/>
                <a:gd name="T7" fmla="*/ 5049955 h 406"/>
                <a:gd name="T8" fmla="*/ 1053425313 w 418"/>
                <a:gd name="T9" fmla="*/ 102514082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406"/>
                <a:gd name="T17" fmla="*/ 418 w 418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406">
                  <a:moveTo>
                    <a:pt x="418" y="406"/>
                  </a:moveTo>
                  <a:lnTo>
                    <a:pt x="0" y="406"/>
                  </a:lnTo>
                  <a:lnTo>
                    <a:pt x="0" y="0"/>
                  </a:lnTo>
                  <a:lnTo>
                    <a:pt x="418" y="2"/>
                  </a:lnTo>
                  <a:lnTo>
                    <a:pt x="418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62" name="Freeform 293"/>
            <p:cNvSpPr>
              <a:spLocks/>
            </p:cNvSpPr>
            <p:nvPr/>
          </p:nvSpPr>
          <p:spPr bwMode="auto">
            <a:xfrm>
              <a:off x="-18005160" y="3186491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5060307 w 168"/>
                <a:gd name="T3" fmla="*/ 307290330 h 528"/>
                <a:gd name="T4" fmla="*/ 409884903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2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63" name="Freeform 294"/>
            <p:cNvSpPr>
              <a:spLocks/>
            </p:cNvSpPr>
            <p:nvPr/>
          </p:nvSpPr>
          <p:spPr bwMode="auto">
            <a:xfrm>
              <a:off x="-18668735" y="3186491"/>
              <a:ext cx="919692" cy="191982"/>
            </a:xfrm>
            <a:custGeom>
              <a:avLst/>
              <a:gdLst>
                <a:gd name="T0" fmla="*/ 412830711 w 580"/>
                <a:gd name="T1" fmla="*/ 14988759 h 122"/>
                <a:gd name="T2" fmla="*/ 0 w 580"/>
                <a:gd name="T3" fmla="*/ 299775172 h 122"/>
                <a:gd name="T4" fmla="*/ 1052214860 w 580"/>
                <a:gd name="T5" fmla="*/ 304771425 h 122"/>
                <a:gd name="T6" fmla="*/ 1460011050 w 580"/>
                <a:gd name="T7" fmla="*/ 0 h 122"/>
                <a:gd name="T8" fmla="*/ 412830711 w 580"/>
                <a:gd name="T9" fmla="*/ 14988759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"/>
                <a:gd name="T16" fmla="*/ 0 h 122"/>
                <a:gd name="T17" fmla="*/ 580 w 58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" h="122">
                  <a:moveTo>
                    <a:pt x="164" y="6"/>
                  </a:moveTo>
                  <a:lnTo>
                    <a:pt x="0" y="120"/>
                  </a:lnTo>
                  <a:lnTo>
                    <a:pt x="418" y="122"/>
                  </a:lnTo>
                  <a:lnTo>
                    <a:pt x="580" y="0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B28C4E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64" name="Freeform 295"/>
            <p:cNvSpPr>
              <a:spLocks/>
            </p:cNvSpPr>
            <p:nvPr/>
          </p:nvSpPr>
          <p:spPr bwMode="auto">
            <a:xfrm>
              <a:off x="-19038358" y="3669355"/>
              <a:ext cx="663575" cy="642850"/>
            </a:xfrm>
            <a:custGeom>
              <a:avLst/>
              <a:gdLst>
                <a:gd name="T0" fmla="*/ 1053425313 w 418"/>
                <a:gd name="T1" fmla="*/ 1020521200 h 406"/>
                <a:gd name="T2" fmla="*/ 0 w 418"/>
                <a:gd name="T3" fmla="*/ 1020521200 h 406"/>
                <a:gd name="T4" fmla="*/ 0 w 418"/>
                <a:gd name="T5" fmla="*/ 0 h 406"/>
                <a:gd name="T6" fmla="*/ 1053425313 w 418"/>
                <a:gd name="T7" fmla="*/ 5027198 h 406"/>
                <a:gd name="T8" fmla="*/ 1053425313 w 418"/>
                <a:gd name="T9" fmla="*/ 1020521200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406"/>
                <a:gd name="T17" fmla="*/ 418 w 418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406">
                  <a:moveTo>
                    <a:pt x="418" y="406"/>
                  </a:moveTo>
                  <a:lnTo>
                    <a:pt x="0" y="406"/>
                  </a:lnTo>
                  <a:lnTo>
                    <a:pt x="0" y="0"/>
                  </a:lnTo>
                  <a:lnTo>
                    <a:pt x="418" y="2"/>
                  </a:lnTo>
                  <a:lnTo>
                    <a:pt x="418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65" name="Freeform 296"/>
            <p:cNvSpPr>
              <a:spLocks/>
            </p:cNvSpPr>
            <p:nvPr/>
          </p:nvSpPr>
          <p:spPr bwMode="auto">
            <a:xfrm>
              <a:off x="-18374783" y="3477373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5060307 w 168"/>
                <a:gd name="T3" fmla="*/ 307290330 h 528"/>
                <a:gd name="T4" fmla="*/ 409884903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2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66" name="Freeform 297"/>
            <p:cNvSpPr>
              <a:spLocks/>
            </p:cNvSpPr>
            <p:nvPr/>
          </p:nvSpPr>
          <p:spPr bwMode="auto">
            <a:xfrm>
              <a:off x="-19038358" y="3477373"/>
              <a:ext cx="922603" cy="194892"/>
            </a:xfrm>
            <a:custGeom>
              <a:avLst/>
              <a:gdLst>
                <a:gd name="T0" fmla="*/ 414136501 w 580"/>
                <a:gd name="T1" fmla="*/ 15215797 h 122"/>
                <a:gd name="T2" fmla="*/ 0 w 580"/>
                <a:gd name="T3" fmla="*/ 304315943 h 122"/>
                <a:gd name="T4" fmla="*/ 1055543032 w 580"/>
                <a:gd name="T5" fmla="*/ 309387875 h 122"/>
                <a:gd name="T6" fmla="*/ 1464629088 w 580"/>
                <a:gd name="T7" fmla="*/ 0 h 122"/>
                <a:gd name="T8" fmla="*/ 414136501 w 580"/>
                <a:gd name="T9" fmla="*/ 15215797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"/>
                <a:gd name="T16" fmla="*/ 0 h 122"/>
                <a:gd name="T17" fmla="*/ 580 w 58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" h="122">
                  <a:moveTo>
                    <a:pt x="164" y="6"/>
                  </a:moveTo>
                  <a:lnTo>
                    <a:pt x="0" y="120"/>
                  </a:lnTo>
                  <a:lnTo>
                    <a:pt x="418" y="122"/>
                  </a:lnTo>
                  <a:lnTo>
                    <a:pt x="580" y="0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B28C4E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67" name="Freeform 298"/>
            <p:cNvSpPr>
              <a:spLocks/>
            </p:cNvSpPr>
            <p:nvPr/>
          </p:nvSpPr>
          <p:spPr bwMode="auto">
            <a:xfrm>
              <a:off x="-19454547" y="3974782"/>
              <a:ext cx="663575" cy="642848"/>
            </a:xfrm>
            <a:custGeom>
              <a:avLst/>
              <a:gdLst>
                <a:gd name="T0" fmla="*/ 1053425313 w 418"/>
                <a:gd name="T1" fmla="*/ 1020524375 h 406"/>
                <a:gd name="T2" fmla="*/ 0 w 418"/>
                <a:gd name="T3" fmla="*/ 1020524375 h 406"/>
                <a:gd name="T4" fmla="*/ 0 w 418"/>
                <a:gd name="T5" fmla="*/ 0 h 406"/>
                <a:gd name="T6" fmla="*/ 1053425313 w 418"/>
                <a:gd name="T7" fmla="*/ 5027214 h 406"/>
                <a:gd name="T8" fmla="*/ 1053425313 w 418"/>
                <a:gd name="T9" fmla="*/ 1020524375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8"/>
                <a:gd name="T16" fmla="*/ 0 h 406"/>
                <a:gd name="T17" fmla="*/ 418 w 418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8" h="406">
                  <a:moveTo>
                    <a:pt x="418" y="406"/>
                  </a:moveTo>
                  <a:lnTo>
                    <a:pt x="0" y="406"/>
                  </a:lnTo>
                  <a:lnTo>
                    <a:pt x="0" y="0"/>
                  </a:lnTo>
                  <a:lnTo>
                    <a:pt x="418" y="2"/>
                  </a:lnTo>
                  <a:lnTo>
                    <a:pt x="418" y="406"/>
                  </a:lnTo>
                  <a:close/>
                </a:path>
              </a:pathLst>
            </a:custGeom>
            <a:solidFill>
              <a:srgbClr val="BF9F6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68" name="Freeform 299"/>
            <p:cNvSpPr>
              <a:spLocks/>
            </p:cNvSpPr>
            <p:nvPr/>
          </p:nvSpPr>
          <p:spPr bwMode="auto">
            <a:xfrm>
              <a:off x="-18790972" y="3782800"/>
              <a:ext cx="267758" cy="837740"/>
            </a:xfrm>
            <a:custGeom>
              <a:avLst/>
              <a:gdLst>
                <a:gd name="T0" fmla="*/ 0 w 168"/>
                <a:gd name="T1" fmla="*/ 1329912250 h 528"/>
                <a:gd name="T2" fmla="*/ 5060307 w 168"/>
                <a:gd name="T3" fmla="*/ 307290330 h 528"/>
                <a:gd name="T4" fmla="*/ 409884903 w 168"/>
                <a:gd name="T5" fmla="*/ 0 h 528"/>
                <a:gd name="T6" fmla="*/ 425065825 w 168"/>
                <a:gd name="T7" fmla="*/ 1012546827 h 528"/>
                <a:gd name="T8" fmla="*/ 0 w 168"/>
                <a:gd name="T9" fmla="*/ 132991225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528"/>
                <a:gd name="T17" fmla="*/ 168 w 168"/>
                <a:gd name="T18" fmla="*/ 528 h 5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528">
                  <a:moveTo>
                    <a:pt x="0" y="528"/>
                  </a:moveTo>
                  <a:lnTo>
                    <a:pt x="2" y="122"/>
                  </a:lnTo>
                  <a:lnTo>
                    <a:pt x="162" y="0"/>
                  </a:lnTo>
                  <a:lnTo>
                    <a:pt x="168" y="402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BB48A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69" name="Freeform 300"/>
            <p:cNvSpPr>
              <a:spLocks/>
            </p:cNvSpPr>
            <p:nvPr/>
          </p:nvSpPr>
          <p:spPr bwMode="auto">
            <a:xfrm>
              <a:off x="-19454547" y="3782800"/>
              <a:ext cx="922601" cy="194890"/>
            </a:xfrm>
            <a:custGeom>
              <a:avLst/>
              <a:gdLst>
                <a:gd name="T0" fmla="*/ 414137398 w 580"/>
                <a:gd name="T1" fmla="*/ 15215953 h 122"/>
                <a:gd name="T2" fmla="*/ 0 w 580"/>
                <a:gd name="T3" fmla="*/ 304319066 h 122"/>
                <a:gd name="T4" fmla="*/ 1055545320 w 580"/>
                <a:gd name="T5" fmla="*/ 309391050 h 122"/>
                <a:gd name="T6" fmla="*/ 1464632263 w 580"/>
                <a:gd name="T7" fmla="*/ 0 h 122"/>
                <a:gd name="T8" fmla="*/ 414137398 w 580"/>
                <a:gd name="T9" fmla="*/ 15215953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0"/>
                <a:gd name="T16" fmla="*/ 0 h 122"/>
                <a:gd name="T17" fmla="*/ 580 w 58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0" h="122">
                  <a:moveTo>
                    <a:pt x="164" y="6"/>
                  </a:moveTo>
                  <a:lnTo>
                    <a:pt x="0" y="120"/>
                  </a:lnTo>
                  <a:lnTo>
                    <a:pt x="418" y="122"/>
                  </a:lnTo>
                  <a:lnTo>
                    <a:pt x="580" y="0"/>
                  </a:lnTo>
                  <a:lnTo>
                    <a:pt x="164" y="6"/>
                  </a:lnTo>
                  <a:close/>
                </a:path>
              </a:pathLst>
            </a:custGeom>
            <a:solidFill>
              <a:srgbClr val="B28C4E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70" name="Rectangle 301"/>
            <p:cNvSpPr>
              <a:spLocks noChangeArrowheads="1"/>
            </p:cNvSpPr>
            <p:nvPr/>
          </p:nvSpPr>
          <p:spPr bwMode="auto">
            <a:xfrm>
              <a:off x="-19457458" y="6703254"/>
              <a:ext cx="660666" cy="61084"/>
            </a:xfrm>
            <a:prstGeom prst="rect">
              <a:avLst/>
            </a:prstGeom>
            <a:solidFill>
              <a:srgbClr val="C1C2C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  <p:sp>
          <p:nvSpPr>
            <p:cNvPr id="71" name="Freeform 302"/>
            <p:cNvSpPr>
              <a:spLocks/>
            </p:cNvSpPr>
            <p:nvPr/>
          </p:nvSpPr>
          <p:spPr bwMode="auto">
            <a:xfrm>
              <a:off x="-18796793" y="5638626"/>
              <a:ext cx="1399910" cy="1125712"/>
            </a:xfrm>
            <a:custGeom>
              <a:avLst/>
              <a:gdLst>
                <a:gd name="T0" fmla="*/ 2147483647 w 882"/>
                <a:gd name="T1" fmla="*/ 2147483647 h 710"/>
                <a:gd name="T2" fmla="*/ 0 w 882"/>
                <a:gd name="T3" fmla="*/ 2147483647 h 710"/>
                <a:gd name="T4" fmla="*/ 0 w 882"/>
                <a:gd name="T5" fmla="*/ 2147483647 h 710"/>
                <a:gd name="T6" fmla="*/ 2147483647 w 882"/>
                <a:gd name="T7" fmla="*/ 0 h 710"/>
                <a:gd name="T8" fmla="*/ 2147483647 w 882"/>
                <a:gd name="T9" fmla="*/ 2147483647 h 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2"/>
                <a:gd name="T16" fmla="*/ 0 h 710"/>
                <a:gd name="T17" fmla="*/ 882 w 882"/>
                <a:gd name="T18" fmla="*/ 710 h 7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2" h="710">
                  <a:moveTo>
                    <a:pt x="882" y="28"/>
                  </a:moveTo>
                  <a:lnTo>
                    <a:pt x="0" y="710"/>
                  </a:lnTo>
                  <a:lnTo>
                    <a:pt x="0" y="672"/>
                  </a:lnTo>
                  <a:lnTo>
                    <a:pt x="882" y="0"/>
                  </a:lnTo>
                  <a:lnTo>
                    <a:pt x="882" y="28"/>
                  </a:lnTo>
                  <a:close/>
                </a:path>
              </a:pathLst>
            </a:custGeom>
            <a:solidFill>
              <a:srgbClr val="A3A5A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latin typeface="Calibri" pitchFamily="-65" charset="0"/>
                <a:ea typeface="+mn-ea"/>
              </a:endParaRPr>
            </a:p>
          </p:txBody>
        </p:sp>
      </p:grpSp>
      <p:grpSp>
        <p:nvGrpSpPr>
          <p:cNvPr id="3" name="Gruppe 130"/>
          <p:cNvGrpSpPr/>
          <p:nvPr/>
        </p:nvGrpSpPr>
        <p:grpSpPr>
          <a:xfrm>
            <a:off x="1222374" y="5775341"/>
            <a:ext cx="2476500" cy="752174"/>
            <a:chOff x="-11420475" y="8545513"/>
            <a:chExt cx="4432300" cy="1346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Freeform 48"/>
            <p:cNvSpPr>
              <a:spLocks/>
            </p:cNvSpPr>
            <p:nvPr/>
          </p:nvSpPr>
          <p:spPr bwMode="auto">
            <a:xfrm>
              <a:off x="-11420475" y="8545513"/>
              <a:ext cx="4432300" cy="1066800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882" y="0"/>
                </a:cxn>
                <a:cxn ang="0">
                  <a:pos x="2792" y="0"/>
                </a:cxn>
                <a:cxn ang="0">
                  <a:pos x="1910" y="672"/>
                </a:cxn>
                <a:cxn ang="0">
                  <a:pos x="0" y="672"/>
                </a:cxn>
              </a:cxnLst>
              <a:rect l="0" t="0" r="r" b="b"/>
              <a:pathLst>
                <a:path w="2792" h="672">
                  <a:moveTo>
                    <a:pt x="0" y="672"/>
                  </a:moveTo>
                  <a:lnTo>
                    <a:pt x="882" y="0"/>
                  </a:lnTo>
                  <a:lnTo>
                    <a:pt x="2792" y="0"/>
                  </a:lnTo>
                  <a:lnTo>
                    <a:pt x="1910" y="67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E3E4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82" name="Rectangle 49"/>
            <p:cNvSpPr>
              <a:spLocks noChangeArrowheads="1"/>
            </p:cNvSpPr>
            <p:nvPr/>
          </p:nvSpPr>
          <p:spPr bwMode="auto">
            <a:xfrm>
              <a:off x="-11417300" y="9612313"/>
              <a:ext cx="3028950" cy="276225"/>
            </a:xfrm>
            <a:prstGeom prst="rect">
              <a:avLst/>
            </a:prstGeom>
            <a:solidFill>
              <a:srgbClr val="BEC0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>
              <a:off x="-8391525" y="8545513"/>
              <a:ext cx="1403350" cy="1346200"/>
            </a:xfrm>
            <a:custGeom>
              <a:avLst/>
              <a:gdLst/>
              <a:ahLst/>
              <a:cxnLst>
                <a:cxn ang="0">
                  <a:pos x="884" y="178"/>
                </a:cxn>
                <a:cxn ang="0">
                  <a:pos x="2" y="848"/>
                </a:cxn>
                <a:cxn ang="0">
                  <a:pos x="0" y="672"/>
                </a:cxn>
                <a:cxn ang="0">
                  <a:pos x="884" y="0"/>
                </a:cxn>
                <a:cxn ang="0">
                  <a:pos x="884" y="178"/>
                </a:cxn>
              </a:cxnLst>
              <a:rect l="0" t="0" r="r" b="b"/>
              <a:pathLst>
                <a:path w="884" h="848">
                  <a:moveTo>
                    <a:pt x="884" y="178"/>
                  </a:moveTo>
                  <a:lnTo>
                    <a:pt x="2" y="848"/>
                  </a:lnTo>
                  <a:lnTo>
                    <a:pt x="0" y="672"/>
                  </a:lnTo>
                  <a:lnTo>
                    <a:pt x="884" y="0"/>
                  </a:lnTo>
                  <a:lnTo>
                    <a:pt x="884" y="178"/>
                  </a:lnTo>
                  <a:close/>
                </a:path>
              </a:pathLst>
            </a:custGeom>
            <a:solidFill>
              <a:srgbClr val="A3A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5367" name="Gruppe 146"/>
          <p:cNvGrpSpPr>
            <a:grpSpLocks/>
          </p:cNvGrpSpPr>
          <p:nvPr/>
        </p:nvGrpSpPr>
        <p:grpSpPr bwMode="auto">
          <a:xfrm rot="1592950">
            <a:off x="3779838" y="5845795"/>
            <a:ext cx="655637" cy="446088"/>
            <a:chOff x="2888407" y="3208861"/>
            <a:chExt cx="413598" cy="230905"/>
          </a:xfrm>
        </p:grpSpPr>
        <p:sp>
          <p:nvSpPr>
            <p:cNvPr id="15391" name="Kombinationstegning 215"/>
            <p:cNvSpPr>
              <a:spLocks noChangeArrowheads="1"/>
            </p:cNvSpPr>
            <p:nvPr/>
          </p:nvSpPr>
          <p:spPr bwMode="auto">
            <a:xfrm>
              <a:off x="2958452" y="3208861"/>
              <a:ext cx="343553" cy="167322"/>
            </a:xfrm>
            <a:custGeom>
              <a:avLst/>
              <a:gdLst>
                <a:gd name="T0" fmla="*/ 279471 w 342900"/>
                <a:gd name="T1" fmla="*/ 116025 h 167246"/>
                <a:gd name="T2" fmla="*/ 365118 w 342900"/>
                <a:gd name="T3" fmla="*/ 116025 h 167246"/>
                <a:gd name="T4" fmla="*/ 342580 w 342900"/>
                <a:gd name="T5" fmla="*/ 0 h 167246"/>
                <a:gd name="T6" fmla="*/ 0 w 342900"/>
                <a:gd name="T7" fmla="*/ 111727 h 167246"/>
                <a:gd name="T8" fmla="*/ 99166 w 342900"/>
                <a:gd name="T9" fmla="*/ 116025 h 167246"/>
                <a:gd name="T10" fmla="*/ 11236 w 342900"/>
                <a:gd name="T11" fmla="*/ 169772 h 167246"/>
                <a:gd name="T12" fmla="*/ 211860 w 342900"/>
                <a:gd name="T13" fmla="*/ 167594 h 167246"/>
                <a:gd name="T14" fmla="*/ 279471 w 342900"/>
                <a:gd name="T15" fmla="*/ 116025 h 167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2900"/>
                <a:gd name="T25" fmla="*/ 0 h 167246"/>
                <a:gd name="T26" fmla="*/ 342900 w 342900"/>
                <a:gd name="T27" fmla="*/ 167246 h 167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2900" h="167246">
                  <a:moveTo>
                    <a:pt x="262467" y="114300"/>
                  </a:moveTo>
                  <a:lnTo>
                    <a:pt x="342900" y="114300"/>
                  </a:lnTo>
                  <a:lnTo>
                    <a:pt x="321733" y="0"/>
                  </a:lnTo>
                  <a:lnTo>
                    <a:pt x="0" y="110066"/>
                  </a:lnTo>
                  <a:lnTo>
                    <a:pt x="93133" y="114300"/>
                  </a:lnTo>
                  <a:lnTo>
                    <a:pt x="10554" y="167246"/>
                  </a:lnTo>
                  <a:lnTo>
                    <a:pt x="198967" y="165100"/>
                  </a:lnTo>
                  <a:lnTo>
                    <a:pt x="262467" y="114300"/>
                  </a:lnTo>
                  <a:close/>
                </a:path>
              </a:pathLst>
            </a:custGeom>
            <a:gradFill rotWithShape="1">
              <a:gsLst>
                <a:gs pos="0">
                  <a:srgbClr val="A4D329"/>
                </a:gs>
                <a:gs pos="100000">
                  <a:srgbClr val="C0FF4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2" name="Freeform 101"/>
            <p:cNvSpPr>
              <a:spLocks/>
            </p:cNvSpPr>
            <p:nvPr/>
          </p:nvSpPr>
          <p:spPr bwMode="auto">
            <a:xfrm rot="10800000">
              <a:off x="2930101" y="3381203"/>
              <a:ext cx="223476" cy="25099"/>
            </a:xfrm>
            <a:custGeom>
              <a:avLst/>
              <a:gdLst>
                <a:gd name="T0" fmla="*/ 0 w 336"/>
                <a:gd name="T1" fmla="*/ 2147483646 h 42"/>
                <a:gd name="T2" fmla="*/ 2147483646 w 336"/>
                <a:gd name="T3" fmla="*/ 2147483646 h 42"/>
                <a:gd name="T4" fmla="*/ 2147483646 w 336"/>
                <a:gd name="T5" fmla="*/ 0 h 42"/>
                <a:gd name="T6" fmla="*/ 2147483646 w 336"/>
                <a:gd name="T7" fmla="*/ 0 h 42"/>
                <a:gd name="T8" fmla="*/ 0 w 336"/>
                <a:gd name="T9" fmla="*/ 2147483646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42"/>
                <a:gd name="T17" fmla="*/ 336 w 33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42">
                  <a:moveTo>
                    <a:pt x="0" y="42"/>
                  </a:moveTo>
                  <a:lnTo>
                    <a:pt x="284" y="42"/>
                  </a:lnTo>
                  <a:lnTo>
                    <a:pt x="336" y="0"/>
                  </a:lnTo>
                  <a:lnTo>
                    <a:pt x="56" y="0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3" name="Freeform 101"/>
            <p:cNvSpPr>
              <a:spLocks/>
            </p:cNvSpPr>
            <p:nvPr/>
          </p:nvSpPr>
          <p:spPr bwMode="auto">
            <a:xfrm rot="10800000">
              <a:off x="2888407" y="3414667"/>
              <a:ext cx="223476" cy="25099"/>
            </a:xfrm>
            <a:custGeom>
              <a:avLst/>
              <a:gdLst>
                <a:gd name="T0" fmla="*/ 0 w 336"/>
                <a:gd name="T1" fmla="*/ 2147483646 h 42"/>
                <a:gd name="T2" fmla="*/ 2147483646 w 336"/>
                <a:gd name="T3" fmla="*/ 2147483646 h 42"/>
                <a:gd name="T4" fmla="*/ 2147483646 w 336"/>
                <a:gd name="T5" fmla="*/ 0 h 42"/>
                <a:gd name="T6" fmla="*/ 2147483646 w 336"/>
                <a:gd name="T7" fmla="*/ 0 h 42"/>
                <a:gd name="T8" fmla="*/ 0 w 336"/>
                <a:gd name="T9" fmla="*/ 2147483646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42"/>
                <a:gd name="T17" fmla="*/ 336 w 336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42">
                  <a:moveTo>
                    <a:pt x="0" y="42"/>
                  </a:moveTo>
                  <a:lnTo>
                    <a:pt x="284" y="42"/>
                  </a:lnTo>
                  <a:lnTo>
                    <a:pt x="336" y="0"/>
                  </a:lnTo>
                  <a:lnTo>
                    <a:pt x="56" y="0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uppe 130"/>
          <p:cNvGrpSpPr/>
          <p:nvPr/>
        </p:nvGrpSpPr>
        <p:grpSpPr>
          <a:xfrm>
            <a:off x="5038748" y="5665140"/>
            <a:ext cx="2476500" cy="752175"/>
            <a:chOff x="-11420475" y="8545513"/>
            <a:chExt cx="4432300" cy="1346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7" name="Freeform 48"/>
            <p:cNvSpPr>
              <a:spLocks/>
            </p:cNvSpPr>
            <p:nvPr/>
          </p:nvSpPr>
          <p:spPr bwMode="auto">
            <a:xfrm>
              <a:off x="-11420475" y="8545513"/>
              <a:ext cx="4432300" cy="1066800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882" y="0"/>
                </a:cxn>
                <a:cxn ang="0">
                  <a:pos x="2792" y="0"/>
                </a:cxn>
                <a:cxn ang="0">
                  <a:pos x="1910" y="672"/>
                </a:cxn>
                <a:cxn ang="0">
                  <a:pos x="0" y="672"/>
                </a:cxn>
              </a:cxnLst>
              <a:rect l="0" t="0" r="r" b="b"/>
              <a:pathLst>
                <a:path w="2792" h="672">
                  <a:moveTo>
                    <a:pt x="0" y="672"/>
                  </a:moveTo>
                  <a:lnTo>
                    <a:pt x="882" y="0"/>
                  </a:lnTo>
                  <a:lnTo>
                    <a:pt x="2792" y="0"/>
                  </a:lnTo>
                  <a:lnTo>
                    <a:pt x="1910" y="67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E3E4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78" name="Rectangle 49"/>
            <p:cNvSpPr>
              <a:spLocks noChangeArrowheads="1"/>
            </p:cNvSpPr>
            <p:nvPr/>
          </p:nvSpPr>
          <p:spPr bwMode="auto">
            <a:xfrm>
              <a:off x="-11417300" y="9612313"/>
              <a:ext cx="3028950" cy="276225"/>
            </a:xfrm>
            <a:prstGeom prst="rect">
              <a:avLst/>
            </a:prstGeom>
            <a:solidFill>
              <a:srgbClr val="BEC0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79" name="Freeform 50"/>
            <p:cNvSpPr>
              <a:spLocks/>
            </p:cNvSpPr>
            <p:nvPr/>
          </p:nvSpPr>
          <p:spPr bwMode="auto">
            <a:xfrm>
              <a:off x="-8391525" y="8545513"/>
              <a:ext cx="1403350" cy="1346200"/>
            </a:xfrm>
            <a:custGeom>
              <a:avLst/>
              <a:gdLst/>
              <a:ahLst/>
              <a:cxnLst>
                <a:cxn ang="0">
                  <a:pos x="884" y="178"/>
                </a:cxn>
                <a:cxn ang="0">
                  <a:pos x="2" y="848"/>
                </a:cxn>
                <a:cxn ang="0">
                  <a:pos x="0" y="672"/>
                </a:cxn>
                <a:cxn ang="0">
                  <a:pos x="884" y="0"/>
                </a:cxn>
                <a:cxn ang="0">
                  <a:pos x="884" y="178"/>
                </a:cxn>
              </a:cxnLst>
              <a:rect l="0" t="0" r="r" b="b"/>
              <a:pathLst>
                <a:path w="884" h="848">
                  <a:moveTo>
                    <a:pt x="884" y="178"/>
                  </a:moveTo>
                  <a:lnTo>
                    <a:pt x="2" y="848"/>
                  </a:lnTo>
                  <a:lnTo>
                    <a:pt x="0" y="672"/>
                  </a:lnTo>
                  <a:lnTo>
                    <a:pt x="884" y="0"/>
                  </a:lnTo>
                  <a:lnTo>
                    <a:pt x="884" y="178"/>
                  </a:lnTo>
                  <a:close/>
                </a:path>
              </a:pathLst>
            </a:custGeom>
            <a:solidFill>
              <a:srgbClr val="A3A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6" name="Gruppe 176"/>
          <p:cNvGrpSpPr/>
          <p:nvPr/>
        </p:nvGrpSpPr>
        <p:grpSpPr>
          <a:xfrm>
            <a:off x="5586891" y="5201491"/>
            <a:ext cx="1700437" cy="646141"/>
            <a:chOff x="-2827318" y="1341120"/>
            <a:chExt cx="9977419" cy="3791268"/>
          </a:xfrm>
          <a:solidFill>
            <a:sysClr val="windowText" lastClr="000000"/>
          </a:solidFill>
        </p:grpSpPr>
        <p:sp>
          <p:nvSpPr>
            <p:cNvPr id="126" name="Rectangle 7"/>
            <p:cNvSpPr>
              <a:spLocks noChangeArrowheads="1"/>
            </p:cNvSpPr>
            <p:nvPr/>
          </p:nvSpPr>
          <p:spPr bwMode="auto">
            <a:xfrm>
              <a:off x="4221913" y="1535114"/>
              <a:ext cx="93663" cy="1241426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27" name="Freeform 8"/>
            <p:cNvSpPr>
              <a:spLocks/>
            </p:cNvSpPr>
            <p:nvPr/>
          </p:nvSpPr>
          <p:spPr bwMode="auto">
            <a:xfrm>
              <a:off x="5472113" y="2498726"/>
              <a:ext cx="1677988" cy="2374900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0" y="1496"/>
                </a:cxn>
                <a:cxn ang="0">
                  <a:pos x="56" y="1496"/>
                </a:cxn>
                <a:cxn ang="0">
                  <a:pos x="58" y="1265"/>
                </a:cxn>
                <a:cxn ang="0">
                  <a:pos x="176" y="1263"/>
                </a:cxn>
                <a:cxn ang="0">
                  <a:pos x="842" y="1228"/>
                </a:cxn>
                <a:cxn ang="0">
                  <a:pos x="842" y="1309"/>
                </a:cxn>
                <a:cxn ang="0">
                  <a:pos x="1057" y="1304"/>
                </a:cxn>
                <a:cxn ang="0">
                  <a:pos x="1057" y="1130"/>
                </a:cxn>
                <a:cxn ang="0">
                  <a:pos x="939" y="1120"/>
                </a:cxn>
                <a:cxn ang="0">
                  <a:pos x="925" y="622"/>
                </a:cxn>
                <a:cxn ang="0">
                  <a:pos x="901" y="591"/>
                </a:cxn>
                <a:cxn ang="0">
                  <a:pos x="883" y="565"/>
                </a:cxn>
                <a:cxn ang="0">
                  <a:pos x="868" y="545"/>
                </a:cxn>
                <a:cxn ang="0">
                  <a:pos x="854" y="530"/>
                </a:cxn>
                <a:cxn ang="0">
                  <a:pos x="836" y="520"/>
                </a:cxn>
                <a:cxn ang="0">
                  <a:pos x="815" y="512"/>
                </a:cxn>
                <a:cxn ang="0">
                  <a:pos x="785" y="506"/>
                </a:cxn>
                <a:cxn ang="0">
                  <a:pos x="745" y="501"/>
                </a:cxn>
                <a:cxn ang="0">
                  <a:pos x="91" y="479"/>
                </a:cxn>
                <a:cxn ang="0">
                  <a:pos x="26" y="121"/>
                </a:cxn>
                <a:cxn ang="0">
                  <a:pos x="101" y="121"/>
                </a:cxn>
                <a:cxn ang="0">
                  <a:pos x="101" y="12"/>
                </a:cxn>
                <a:cxn ang="0">
                  <a:pos x="5" y="12"/>
                </a:cxn>
                <a:cxn ang="0">
                  <a:pos x="0" y="0"/>
                </a:cxn>
                <a:cxn ang="0">
                  <a:pos x="0" y="169"/>
                </a:cxn>
                <a:cxn ang="0">
                  <a:pos x="38" y="426"/>
                </a:cxn>
                <a:cxn ang="0">
                  <a:pos x="0" y="420"/>
                </a:cxn>
              </a:cxnLst>
              <a:rect l="0" t="0" r="r" b="b"/>
              <a:pathLst>
                <a:path w="1057" h="1496">
                  <a:moveTo>
                    <a:pt x="0" y="420"/>
                  </a:moveTo>
                  <a:lnTo>
                    <a:pt x="0" y="1496"/>
                  </a:lnTo>
                  <a:lnTo>
                    <a:pt x="56" y="1496"/>
                  </a:lnTo>
                  <a:lnTo>
                    <a:pt x="58" y="1265"/>
                  </a:lnTo>
                  <a:lnTo>
                    <a:pt x="176" y="1263"/>
                  </a:lnTo>
                  <a:lnTo>
                    <a:pt x="842" y="1228"/>
                  </a:lnTo>
                  <a:lnTo>
                    <a:pt x="842" y="1309"/>
                  </a:lnTo>
                  <a:lnTo>
                    <a:pt x="1057" y="1304"/>
                  </a:lnTo>
                  <a:lnTo>
                    <a:pt x="1057" y="1130"/>
                  </a:lnTo>
                  <a:lnTo>
                    <a:pt x="939" y="1120"/>
                  </a:lnTo>
                  <a:lnTo>
                    <a:pt x="925" y="622"/>
                  </a:lnTo>
                  <a:lnTo>
                    <a:pt x="901" y="591"/>
                  </a:lnTo>
                  <a:lnTo>
                    <a:pt x="883" y="565"/>
                  </a:lnTo>
                  <a:lnTo>
                    <a:pt x="868" y="545"/>
                  </a:lnTo>
                  <a:lnTo>
                    <a:pt x="854" y="530"/>
                  </a:lnTo>
                  <a:lnTo>
                    <a:pt x="836" y="520"/>
                  </a:lnTo>
                  <a:lnTo>
                    <a:pt x="815" y="512"/>
                  </a:lnTo>
                  <a:lnTo>
                    <a:pt x="785" y="506"/>
                  </a:lnTo>
                  <a:lnTo>
                    <a:pt x="745" y="501"/>
                  </a:lnTo>
                  <a:lnTo>
                    <a:pt x="91" y="479"/>
                  </a:lnTo>
                  <a:lnTo>
                    <a:pt x="26" y="121"/>
                  </a:lnTo>
                  <a:lnTo>
                    <a:pt x="101" y="121"/>
                  </a:lnTo>
                  <a:lnTo>
                    <a:pt x="101" y="12"/>
                  </a:lnTo>
                  <a:lnTo>
                    <a:pt x="5" y="12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38" y="426"/>
                  </a:lnTo>
                  <a:lnTo>
                    <a:pt x="0" y="4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28" name="Freeform 9"/>
            <p:cNvSpPr>
              <a:spLocks/>
            </p:cNvSpPr>
            <p:nvPr/>
          </p:nvSpPr>
          <p:spPr bwMode="auto">
            <a:xfrm>
              <a:off x="4937125" y="2162176"/>
              <a:ext cx="534988" cy="2711450"/>
            </a:xfrm>
            <a:custGeom>
              <a:avLst/>
              <a:gdLst/>
              <a:ahLst/>
              <a:cxnLst>
                <a:cxn ang="0">
                  <a:pos x="337" y="381"/>
                </a:cxn>
                <a:cxn ang="0">
                  <a:pos x="337" y="212"/>
                </a:cxn>
                <a:cxn ang="0">
                  <a:pos x="327" y="181"/>
                </a:cxn>
                <a:cxn ang="0">
                  <a:pos x="256" y="104"/>
                </a:cxn>
                <a:cxn ang="0">
                  <a:pos x="107" y="8"/>
                </a:cxn>
                <a:cxn ang="0">
                  <a:pos x="0" y="0"/>
                </a:cxn>
                <a:cxn ang="0">
                  <a:pos x="0" y="342"/>
                </a:cxn>
                <a:cxn ang="0">
                  <a:pos x="148" y="345"/>
                </a:cxn>
                <a:cxn ang="0">
                  <a:pos x="148" y="632"/>
                </a:cxn>
                <a:cxn ang="0">
                  <a:pos x="0" y="635"/>
                </a:cxn>
                <a:cxn ang="0">
                  <a:pos x="0" y="1613"/>
                </a:cxn>
                <a:cxn ang="0">
                  <a:pos x="319" y="1611"/>
                </a:cxn>
                <a:cxn ang="0">
                  <a:pos x="319" y="1708"/>
                </a:cxn>
                <a:cxn ang="0">
                  <a:pos x="337" y="1708"/>
                </a:cxn>
                <a:cxn ang="0">
                  <a:pos x="337" y="632"/>
                </a:cxn>
                <a:cxn ang="0">
                  <a:pos x="337" y="632"/>
                </a:cxn>
                <a:cxn ang="0">
                  <a:pos x="299" y="322"/>
                </a:cxn>
                <a:cxn ang="0">
                  <a:pos x="331" y="345"/>
                </a:cxn>
                <a:cxn ang="0">
                  <a:pos x="337" y="381"/>
                </a:cxn>
              </a:cxnLst>
              <a:rect l="0" t="0" r="r" b="b"/>
              <a:pathLst>
                <a:path w="337" h="1708">
                  <a:moveTo>
                    <a:pt x="337" y="381"/>
                  </a:moveTo>
                  <a:lnTo>
                    <a:pt x="337" y="212"/>
                  </a:lnTo>
                  <a:lnTo>
                    <a:pt x="327" y="181"/>
                  </a:lnTo>
                  <a:lnTo>
                    <a:pt x="256" y="104"/>
                  </a:lnTo>
                  <a:lnTo>
                    <a:pt x="107" y="8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148" y="345"/>
                  </a:lnTo>
                  <a:lnTo>
                    <a:pt x="148" y="632"/>
                  </a:lnTo>
                  <a:lnTo>
                    <a:pt x="0" y="635"/>
                  </a:lnTo>
                  <a:lnTo>
                    <a:pt x="0" y="1613"/>
                  </a:lnTo>
                  <a:lnTo>
                    <a:pt x="319" y="1611"/>
                  </a:lnTo>
                  <a:lnTo>
                    <a:pt x="319" y="1708"/>
                  </a:lnTo>
                  <a:lnTo>
                    <a:pt x="337" y="1708"/>
                  </a:lnTo>
                  <a:lnTo>
                    <a:pt x="337" y="632"/>
                  </a:lnTo>
                  <a:lnTo>
                    <a:pt x="337" y="632"/>
                  </a:lnTo>
                  <a:lnTo>
                    <a:pt x="299" y="322"/>
                  </a:lnTo>
                  <a:lnTo>
                    <a:pt x="331" y="345"/>
                  </a:lnTo>
                  <a:lnTo>
                    <a:pt x="337" y="3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29" name="Freeform 10"/>
            <p:cNvSpPr>
              <a:spLocks/>
            </p:cNvSpPr>
            <p:nvPr/>
          </p:nvSpPr>
          <p:spPr bwMode="auto">
            <a:xfrm>
              <a:off x="3568700" y="2138363"/>
              <a:ext cx="1368425" cy="2586038"/>
            </a:xfrm>
            <a:custGeom>
              <a:avLst/>
              <a:gdLst/>
              <a:ahLst/>
              <a:cxnLst>
                <a:cxn ang="0">
                  <a:pos x="862" y="357"/>
                </a:cxn>
                <a:cxn ang="0">
                  <a:pos x="862" y="15"/>
                </a:cxn>
                <a:cxn ang="0">
                  <a:pos x="658" y="0"/>
                </a:cxn>
                <a:cxn ang="0">
                  <a:pos x="475" y="12"/>
                </a:cxn>
                <a:cxn ang="0">
                  <a:pos x="477" y="190"/>
                </a:cxn>
                <a:cxn ang="0">
                  <a:pos x="292" y="186"/>
                </a:cxn>
                <a:cxn ang="0">
                  <a:pos x="292" y="618"/>
                </a:cxn>
                <a:cxn ang="0">
                  <a:pos x="239" y="654"/>
                </a:cxn>
                <a:cxn ang="0">
                  <a:pos x="239" y="1152"/>
                </a:cxn>
                <a:cxn ang="0">
                  <a:pos x="445" y="1158"/>
                </a:cxn>
                <a:cxn ang="0">
                  <a:pos x="454" y="1282"/>
                </a:cxn>
                <a:cxn ang="0">
                  <a:pos x="0" y="1280"/>
                </a:cxn>
                <a:cxn ang="0">
                  <a:pos x="0" y="1406"/>
                </a:cxn>
                <a:cxn ang="0">
                  <a:pos x="217" y="1397"/>
                </a:cxn>
                <a:cxn ang="0">
                  <a:pos x="0" y="1433"/>
                </a:cxn>
                <a:cxn ang="0">
                  <a:pos x="0" y="1499"/>
                </a:cxn>
                <a:cxn ang="0">
                  <a:pos x="496" y="1424"/>
                </a:cxn>
                <a:cxn ang="0">
                  <a:pos x="496" y="1629"/>
                </a:cxn>
                <a:cxn ang="0">
                  <a:pos x="862" y="1628"/>
                </a:cxn>
                <a:cxn ang="0">
                  <a:pos x="862" y="650"/>
                </a:cxn>
                <a:cxn ang="0">
                  <a:pos x="729" y="653"/>
                </a:cxn>
                <a:cxn ang="0">
                  <a:pos x="715" y="354"/>
                </a:cxn>
                <a:cxn ang="0">
                  <a:pos x="862" y="357"/>
                </a:cxn>
              </a:cxnLst>
              <a:rect l="0" t="0" r="r" b="b"/>
              <a:pathLst>
                <a:path w="862" h="1629">
                  <a:moveTo>
                    <a:pt x="862" y="357"/>
                  </a:moveTo>
                  <a:lnTo>
                    <a:pt x="862" y="15"/>
                  </a:lnTo>
                  <a:lnTo>
                    <a:pt x="658" y="0"/>
                  </a:lnTo>
                  <a:lnTo>
                    <a:pt x="475" y="12"/>
                  </a:lnTo>
                  <a:lnTo>
                    <a:pt x="477" y="190"/>
                  </a:lnTo>
                  <a:lnTo>
                    <a:pt x="292" y="186"/>
                  </a:lnTo>
                  <a:lnTo>
                    <a:pt x="292" y="618"/>
                  </a:lnTo>
                  <a:lnTo>
                    <a:pt x="239" y="654"/>
                  </a:lnTo>
                  <a:lnTo>
                    <a:pt x="239" y="1152"/>
                  </a:lnTo>
                  <a:lnTo>
                    <a:pt x="445" y="1158"/>
                  </a:lnTo>
                  <a:lnTo>
                    <a:pt x="454" y="1282"/>
                  </a:lnTo>
                  <a:lnTo>
                    <a:pt x="0" y="1280"/>
                  </a:lnTo>
                  <a:lnTo>
                    <a:pt x="0" y="1406"/>
                  </a:lnTo>
                  <a:lnTo>
                    <a:pt x="217" y="1397"/>
                  </a:lnTo>
                  <a:lnTo>
                    <a:pt x="0" y="1433"/>
                  </a:lnTo>
                  <a:lnTo>
                    <a:pt x="0" y="1499"/>
                  </a:lnTo>
                  <a:lnTo>
                    <a:pt x="496" y="1424"/>
                  </a:lnTo>
                  <a:lnTo>
                    <a:pt x="496" y="1629"/>
                  </a:lnTo>
                  <a:lnTo>
                    <a:pt x="862" y="1628"/>
                  </a:lnTo>
                  <a:lnTo>
                    <a:pt x="862" y="650"/>
                  </a:lnTo>
                  <a:lnTo>
                    <a:pt x="729" y="653"/>
                  </a:lnTo>
                  <a:lnTo>
                    <a:pt x="715" y="354"/>
                  </a:lnTo>
                  <a:lnTo>
                    <a:pt x="862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30" name="Freeform 11"/>
            <p:cNvSpPr>
              <a:spLocks/>
            </p:cNvSpPr>
            <p:nvPr/>
          </p:nvSpPr>
          <p:spPr bwMode="auto">
            <a:xfrm>
              <a:off x="3568700" y="3829051"/>
              <a:ext cx="107950" cy="96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"/>
                </a:cxn>
                <a:cxn ang="0">
                  <a:pos x="68" y="56"/>
                </a:cxn>
                <a:cxn ang="0">
                  <a:pos x="68" y="2"/>
                </a:cxn>
                <a:cxn ang="0">
                  <a:pos x="0" y="0"/>
                </a:cxn>
              </a:cxnLst>
              <a:rect l="0" t="0" r="r" b="b"/>
              <a:pathLst>
                <a:path w="68" h="61">
                  <a:moveTo>
                    <a:pt x="0" y="0"/>
                  </a:moveTo>
                  <a:lnTo>
                    <a:pt x="0" y="61"/>
                  </a:lnTo>
                  <a:lnTo>
                    <a:pt x="68" y="56"/>
                  </a:lnTo>
                  <a:lnTo>
                    <a:pt x="68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31" name="Freeform 12"/>
            <p:cNvSpPr>
              <a:spLocks/>
            </p:cNvSpPr>
            <p:nvPr/>
          </p:nvSpPr>
          <p:spPr bwMode="auto">
            <a:xfrm>
              <a:off x="2362200" y="3741738"/>
              <a:ext cx="1206500" cy="874713"/>
            </a:xfrm>
            <a:custGeom>
              <a:avLst/>
              <a:gdLst/>
              <a:ahLst/>
              <a:cxnLst>
                <a:cxn ang="0">
                  <a:pos x="760" y="116"/>
                </a:cxn>
                <a:cxn ang="0">
                  <a:pos x="760" y="55"/>
                </a:cxn>
                <a:cxn ang="0">
                  <a:pos x="695" y="54"/>
                </a:cxn>
                <a:cxn ang="0">
                  <a:pos x="695" y="0"/>
                </a:cxn>
                <a:cxn ang="0">
                  <a:pos x="280" y="0"/>
                </a:cxn>
                <a:cxn ang="0">
                  <a:pos x="280" y="42"/>
                </a:cxn>
                <a:cxn ang="0">
                  <a:pos x="160" y="43"/>
                </a:cxn>
                <a:cxn ang="0">
                  <a:pos x="160" y="102"/>
                </a:cxn>
                <a:cxn ang="0">
                  <a:pos x="268" y="102"/>
                </a:cxn>
                <a:cxn ang="0">
                  <a:pos x="268" y="185"/>
                </a:cxn>
                <a:cxn ang="0">
                  <a:pos x="215" y="185"/>
                </a:cxn>
                <a:cxn ang="0">
                  <a:pos x="215" y="238"/>
                </a:cxn>
                <a:cxn ang="0">
                  <a:pos x="0" y="238"/>
                </a:cxn>
                <a:cxn ang="0">
                  <a:pos x="0" y="412"/>
                </a:cxn>
                <a:cxn ang="0">
                  <a:pos x="301" y="391"/>
                </a:cxn>
                <a:cxn ang="0">
                  <a:pos x="284" y="492"/>
                </a:cxn>
                <a:cxn ang="0">
                  <a:pos x="333" y="551"/>
                </a:cxn>
                <a:cxn ang="0">
                  <a:pos x="760" y="489"/>
                </a:cxn>
                <a:cxn ang="0">
                  <a:pos x="760" y="423"/>
                </a:cxn>
                <a:cxn ang="0">
                  <a:pos x="543" y="459"/>
                </a:cxn>
                <a:cxn ang="0">
                  <a:pos x="568" y="402"/>
                </a:cxn>
                <a:cxn ang="0">
                  <a:pos x="760" y="396"/>
                </a:cxn>
                <a:cxn ang="0">
                  <a:pos x="760" y="270"/>
                </a:cxn>
                <a:cxn ang="0">
                  <a:pos x="751" y="270"/>
                </a:cxn>
                <a:cxn ang="0">
                  <a:pos x="751" y="198"/>
                </a:cxn>
                <a:cxn ang="0">
                  <a:pos x="688" y="196"/>
                </a:cxn>
                <a:cxn ang="0">
                  <a:pos x="688" y="119"/>
                </a:cxn>
                <a:cxn ang="0">
                  <a:pos x="760" y="116"/>
                </a:cxn>
              </a:cxnLst>
              <a:rect l="0" t="0" r="r" b="b"/>
              <a:pathLst>
                <a:path w="760" h="551">
                  <a:moveTo>
                    <a:pt x="760" y="116"/>
                  </a:moveTo>
                  <a:lnTo>
                    <a:pt x="760" y="55"/>
                  </a:lnTo>
                  <a:lnTo>
                    <a:pt x="695" y="54"/>
                  </a:lnTo>
                  <a:lnTo>
                    <a:pt x="695" y="0"/>
                  </a:lnTo>
                  <a:lnTo>
                    <a:pt x="280" y="0"/>
                  </a:lnTo>
                  <a:lnTo>
                    <a:pt x="280" y="42"/>
                  </a:lnTo>
                  <a:lnTo>
                    <a:pt x="160" y="43"/>
                  </a:lnTo>
                  <a:lnTo>
                    <a:pt x="160" y="102"/>
                  </a:lnTo>
                  <a:lnTo>
                    <a:pt x="268" y="102"/>
                  </a:lnTo>
                  <a:lnTo>
                    <a:pt x="268" y="185"/>
                  </a:lnTo>
                  <a:lnTo>
                    <a:pt x="215" y="185"/>
                  </a:lnTo>
                  <a:lnTo>
                    <a:pt x="215" y="238"/>
                  </a:lnTo>
                  <a:lnTo>
                    <a:pt x="0" y="238"/>
                  </a:lnTo>
                  <a:lnTo>
                    <a:pt x="0" y="412"/>
                  </a:lnTo>
                  <a:lnTo>
                    <a:pt x="301" y="391"/>
                  </a:lnTo>
                  <a:lnTo>
                    <a:pt x="284" y="492"/>
                  </a:lnTo>
                  <a:lnTo>
                    <a:pt x="333" y="551"/>
                  </a:lnTo>
                  <a:lnTo>
                    <a:pt x="760" y="489"/>
                  </a:lnTo>
                  <a:lnTo>
                    <a:pt x="760" y="423"/>
                  </a:lnTo>
                  <a:lnTo>
                    <a:pt x="543" y="459"/>
                  </a:lnTo>
                  <a:lnTo>
                    <a:pt x="568" y="402"/>
                  </a:lnTo>
                  <a:lnTo>
                    <a:pt x="760" y="396"/>
                  </a:lnTo>
                  <a:lnTo>
                    <a:pt x="760" y="270"/>
                  </a:lnTo>
                  <a:lnTo>
                    <a:pt x="751" y="270"/>
                  </a:lnTo>
                  <a:lnTo>
                    <a:pt x="751" y="198"/>
                  </a:lnTo>
                  <a:lnTo>
                    <a:pt x="688" y="196"/>
                  </a:lnTo>
                  <a:lnTo>
                    <a:pt x="688" y="119"/>
                  </a:lnTo>
                  <a:lnTo>
                    <a:pt x="760" y="1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32" name="Freeform 13"/>
            <p:cNvSpPr>
              <a:spLocks/>
            </p:cNvSpPr>
            <p:nvPr/>
          </p:nvSpPr>
          <p:spPr bwMode="auto">
            <a:xfrm>
              <a:off x="4305300" y="2490788"/>
              <a:ext cx="2657475" cy="1957388"/>
            </a:xfrm>
            <a:custGeom>
              <a:avLst/>
              <a:gdLst/>
              <a:ahLst/>
              <a:cxnLst>
                <a:cxn ang="0">
                  <a:pos x="820" y="6"/>
                </a:cxn>
                <a:cxn ang="0">
                  <a:pos x="820" y="94"/>
                </a:cxn>
                <a:cxn ang="0">
                  <a:pos x="673" y="94"/>
                </a:cxn>
                <a:cxn ang="0">
                  <a:pos x="723" y="463"/>
                </a:cxn>
                <a:cxn ang="0">
                  <a:pos x="1502" y="494"/>
                </a:cxn>
                <a:cxn ang="0">
                  <a:pos x="1542" y="511"/>
                </a:cxn>
                <a:cxn ang="0">
                  <a:pos x="1574" y="525"/>
                </a:cxn>
                <a:cxn ang="0">
                  <a:pos x="1598" y="537"/>
                </a:cxn>
                <a:cxn ang="0">
                  <a:pos x="1617" y="549"/>
                </a:cxn>
                <a:cxn ang="0">
                  <a:pos x="1630" y="565"/>
                </a:cxn>
                <a:cxn ang="0">
                  <a:pos x="1644" y="587"/>
                </a:cxn>
                <a:cxn ang="0">
                  <a:pos x="1657" y="617"/>
                </a:cxn>
                <a:cxn ang="0">
                  <a:pos x="1674" y="658"/>
                </a:cxn>
                <a:cxn ang="0">
                  <a:pos x="1674" y="1103"/>
                </a:cxn>
                <a:cxn ang="0">
                  <a:pos x="1577" y="1117"/>
                </a:cxn>
                <a:cxn ang="0">
                  <a:pos x="1577" y="1212"/>
                </a:cxn>
                <a:cxn ang="0">
                  <a:pos x="1541" y="1200"/>
                </a:cxn>
                <a:cxn ang="0">
                  <a:pos x="1474" y="1016"/>
                </a:cxn>
                <a:cxn ang="0">
                  <a:pos x="1452" y="989"/>
                </a:cxn>
                <a:cxn ang="0">
                  <a:pos x="1426" y="964"/>
                </a:cxn>
                <a:cxn ang="0">
                  <a:pos x="1396" y="945"/>
                </a:cxn>
                <a:cxn ang="0">
                  <a:pos x="1366" y="927"/>
                </a:cxn>
                <a:cxn ang="0">
                  <a:pos x="1332" y="912"/>
                </a:cxn>
                <a:cxn ang="0">
                  <a:pos x="1296" y="901"/>
                </a:cxn>
                <a:cxn ang="0">
                  <a:pos x="1260" y="895"/>
                </a:cxn>
                <a:cxn ang="0">
                  <a:pos x="1223" y="892"/>
                </a:cxn>
                <a:cxn ang="0">
                  <a:pos x="1186" y="895"/>
                </a:cxn>
                <a:cxn ang="0">
                  <a:pos x="1149" y="901"/>
                </a:cxn>
                <a:cxn ang="0">
                  <a:pos x="1113" y="912"/>
                </a:cxn>
                <a:cxn ang="0">
                  <a:pos x="1077" y="928"/>
                </a:cxn>
                <a:cxn ang="0">
                  <a:pos x="1044" y="951"/>
                </a:cxn>
                <a:cxn ang="0">
                  <a:pos x="1012" y="978"/>
                </a:cxn>
                <a:cxn ang="0">
                  <a:pos x="982" y="1010"/>
                </a:cxn>
                <a:cxn ang="0">
                  <a:pos x="954" y="1049"/>
                </a:cxn>
                <a:cxn ang="0">
                  <a:pos x="915" y="1233"/>
                </a:cxn>
                <a:cxn ang="0">
                  <a:pos x="803" y="1223"/>
                </a:cxn>
                <a:cxn ang="0">
                  <a:pos x="803" y="1066"/>
                </a:cxn>
                <a:cxn ang="0">
                  <a:pos x="44" y="1070"/>
                </a:cxn>
                <a:cxn ang="0">
                  <a:pos x="44" y="115"/>
                </a:cxn>
                <a:cxn ang="0">
                  <a:pos x="118" y="126"/>
                </a:cxn>
                <a:cxn ang="0">
                  <a:pos x="123" y="528"/>
                </a:cxn>
                <a:cxn ang="0">
                  <a:pos x="610" y="506"/>
                </a:cxn>
                <a:cxn ang="0">
                  <a:pos x="602" y="70"/>
                </a:cxn>
                <a:cxn ang="0">
                  <a:pos x="0" y="77"/>
                </a:cxn>
                <a:cxn ang="0">
                  <a:pos x="11" y="0"/>
                </a:cxn>
                <a:cxn ang="0">
                  <a:pos x="820" y="6"/>
                </a:cxn>
              </a:cxnLst>
              <a:rect l="0" t="0" r="r" b="b"/>
              <a:pathLst>
                <a:path w="1674" h="1233">
                  <a:moveTo>
                    <a:pt x="820" y="6"/>
                  </a:moveTo>
                  <a:lnTo>
                    <a:pt x="820" y="94"/>
                  </a:lnTo>
                  <a:lnTo>
                    <a:pt x="673" y="94"/>
                  </a:lnTo>
                  <a:lnTo>
                    <a:pt x="723" y="463"/>
                  </a:lnTo>
                  <a:lnTo>
                    <a:pt x="1502" y="494"/>
                  </a:lnTo>
                  <a:lnTo>
                    <a:pt x="1542" y="511"/>
                  </a:lnTo>
                  <a:lnTo>
                    <a:pt x="1574" y="525"/>
                  </a:lnTo>
                  <a:lnTo>
                    <a:pt x="1598" y="537"/>
                  </a:lnTo>
                  <a:lnTo>
                    <a:pt x="1617" y="549"/>
                  </a:lnTo>
                  <a:lnTo>
                    <a:pt x="1630" y="565"/>
                  </a:lnTo>
                  <a:lnTo>
                    <a:pt x="1644" y="587"/>
                  </a:lnTo>
                  <a:lnTo>
                    <a:pt x="1657" y="617"/>
                  </a:lnTo>
                  <a:lnTo>
                    <a:pt x="1674" y="658"/>
                  </a:lnTo>
                  <a:lnTo>
                    <a:pt x="1674" y="1103"/>
                  </a:lnTo>
                  <a:lnTo>
                    <a:pt x="1577" y="1117"/>
                  </a:lnTo>
                  <a:lnTo>
                    <a:pt x="1577" y="1212"/>
                  </a:lnTo>
                  <a:lnTo>
                    <a:pt x="1541" y="1200"/>
                  </a:lnTo>
                  <a:lnTo>
                    <a:pt x="1474" y="1016"/>
                  </a:lnTo>
                  <a:lnTo>
                    <a:pt x="1452" y="989"/>
                  </a:lnTo>
                  <a:lnTo>
                    <a:pt x="1426" y="964"/>
                  </a:lnTo>
                  <a:lnTo>
                    <a:pt x="1396" y="945"/>
                  </a:lnTo>
                  <a:lnTo>
                    <a:pt x="1366" y="927"/>
                  </a:lnTo>
                  <a:lnTo>
                    <a:pt x="1332" y="912"/>
                  </a:lnTo>
                  <a:lnTo>
                    <a:pt x="1296" y="901"/>
                  </a:lnTo>
                  <a:lnTo>
                    <a:pt x="1260" y="895"/>
                  </a:lnTo>
                  <a:lnTo>
                    <a:pt x="1223" y="892"/>
                  </a:lnTo>
                  <a:lnTo>
                    <a:pt x="1186" y="895"/>
                  </a:lnTo>
                  <a:lnTo>
                    <a:pt x="1149" y="901"/>
                  </a:lnTo>
                  <a:lnTo>
                    <a:pt x="1113" y="912"/>
                  </a:lnTo>
                  <a:lnTo>
                    <a:pt x="1077" y="928"/>
                  </a:lnTo>
                  <a:lnTo>
                    <a:pt x="1044" y="951"/>
                  </a:lnTo>
                  <a:lnTo>
                    <a:pt x="1012" y="978"/>
                  </a:lnTo>
                  <a:lnTo>
                    <a:pt x="982" y="1010"/>
                  </a:lnTo>
                  <a:lnTo>
                    <a:pt x="954" y="1049"/>
                  </a:lnTo>
                  <a:lnTo>
                    <a:pt x="915" y="1233"/>
                  </a:lnTo>
                  <a:lnTo>
                    <a:pt x="803" y="1223"/>
                  </a:lnTo>
                  <a:lnTo>
                    <a:pt x="803" y="1066"/>
                  </a:lnTo>
                  <a:lnTo>
                    <a:pt x="44" y="1070"/>
                  </a:lnTo>
                  <a:lnTo>
                    <a:pt x="44" y="115"/>
                  </a:lnTo>
                  <a:lnTo>
                    <a:pt x="118" y="126"/>
                  </a:lnTo>
                  <a:lnTo>
                    <a:pt x="123" y="528"/>
                  </a:lnTo>
                  <a:lnTo>
                    <a:pt x="610" y="506"/>
                  </a:lnTo>
                  <a:lnTo>
                    <a:pt x="602" y="70"/>
                  </a:lnTo>
                  <a:lnTo>
                    <a:pt x="0" y="77"/>
                  </a:lnTo>
                  <a:lnTo>
                    <a:pt x="11" y="0"/>
                  </a:lnTo>
                  <a:lnTo>
                    <a:pt x="82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33" name="Freeform 14"/>
            <p:cNvSpPr>
              <a:spLocks/>
            </p:cNvSpPr>
            <p:nvPr/>
          </p:nvSpPr>
          <p:spPr bwMode="auto">
            <a:xfrm>
              <a:off x="4049713" y="2466976"/>
              <a:ext cx="222250" cy="671513"/>
            </a:xfrm>
            <a:custGeom>
              <a:avLst/>
              <a:gdLst/>
              <a:ahLst/>
              <a:cxnLst>
                <a:cxn ang="0">
                  <a:pos x="140" y="11"/>
                </a:cxn>
                <a:cxn ang="0">
                  <a:pos x="140" y="423"/>
                </a:cxn>
                <a:cxn ang="0">
                  <a:pos x="0" y="413"/>
                </a:cxn>
                <a:cxn ang="0">
                  <a:pos x="0" y="0"/>
                </a:cxn>
                <a:cxn ang="0">
                  <a:pos x="140" y="11"/>
                </a:cxn>
              </a:cxnLst>
              <a:rect l="0" t="0" r="r" b="b"/>
              <a:pathLst>
                <a:path w="140" h="423">
                  <a:moveTo>
                    <a:pt x="140" y="11"/>
                  </a:moveTo>
                  <a:lnTo>
                    <a:pt x="140" y="423"/>
                  </a:lnTo>
                  <a:lnTo>
                    <a:pt x="0" y="413"/>
                  </a:lnTo>
                  <a:lnTo>
                    <a:pt x="0" y="0"/>
                  </a:lnTo>
                  <a:lnTo>
                    <a:pt x="14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34" name="Freeform 15"/>
            <p:cNvSpPr>
              <a:spLocks/>
            </p:cNvSpPr>
            <p:nvPr/>
          </p:nvSpPr>
          <p:spPr bwMode="auto">
            <a:xfrm>
              <a:off x="4016375" y="3225801"/>
              <a:ext cx="239713" cy="671513"/>
            </a:xfrm>
            <a:custGeom>
              <a:avLst/>
              <a:gdLst/>
              <a:ahLst/>
              <a:cxnLst>
                <a:cxn ang="0">
                  <a:pos x="151" y="10"/>
                </a:cxn>
                <a:cxn ang="0">
                  <a:pos x="151" y="423"/>
                </a:cxn>
                <a:cxn ang="0">
                  <a:pos x="0" y="412"/>
                </a:cxn>
                <a:cxn ang="0">
                  <a:pos x="0" y="0"/>
                </a:cxn>
                <a:cxn ang="0">
                  <a:pos x="151" y="10"/>
                </a:cxn>
              </a:cxnLst>
              <a:rect l="0" t="0" r="r" b="b"/>
              <a:pathLst>
                <a:path w="151" h="423">
                  <a:moveTo>
                    <a:pt x="151" y="10"/>
                  </a:moveTo>
                  <a:lnTo>
                    <a:pt x="151" y="423"/>
                  </a:lnTo>
                  <a:lnTo>
                    <a:pt x="0" y="412"/>
                  </a:lnTo>
                  <a:lnTo>
                    <a:pt x="0" y="0"/>
                  </a:lnTo>
                  <a:lnTo>
                    <a:pt x="151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35" name="Rectangle 20"/>
            <p:cNvSpPr>
              <a:spLocks noChangeArrowheads="1"/>
            </p:cNvSpPr>
            <p:nvPr/>
          </p:nvSpPr>
          <p:spPr bwMode="auto">
            <a:xfrm>
              <a:off x="4562475" y="4241801"/>
              <a:ext cx="763588" cy="4254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36" name="Rectangle 21"/>
            <p:cNvSpPr>
              <a:spLocks noChangeArrowheads="1"/>
            </p:cNvSpPr>
            <p:nvPr/>
          </p:nvSpPr>
          <p:spPr bwMode="auto">
            <a:xfrm>
              <a:off x="4375150" y="4241801"/>
              <a:ext cx="117475" cy="4254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37" name="Rectangle 22"/>
            <p:cNvSpPr>
              <a:spLocks noChangeArrowheads="1"/>
            </p:cNvSpPr>
            <p:nvPr/>
          </p:nvSpPr>
          <p:spPr bwMode="auto">
            <a:xfrm>
              <a:off x="5410200" y="4235451"/>
              <a:ext cx="119063" cy="4270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38" name="Freeform 29"/>
            <p:cNvSpPr>
              <a:spLocks/>
            </p:cNvSpPr>
            <p:nvPr/>
          </p:nvSpPr>
          <p:spPr bwMode="auto">
            <a:xfrm>
              <a:off x="5757863" y="3638551"/>
              <a:ext cx="1058863" cy="431800"/>
            </a:xfrm>
            <a:custGeom>
              <a:avLst/>
              <a:gdLst/>
              <a:ahLst/>
              <a:cxnLst>
                <a:cxn ang="0">
                  <a:pos x="662" y="0"/>
                </a:cxn>
                <a:cxn ang="0">
                  <a:pos x="667" y="63"/>
                </a:cxn>
                <a:cxn ang="0">
                  <a:pos x="136" y="65"/>
                </a:cxn>
                <a:cxn ang="0">
                  <a:pos x="106" y="87"/>
                </a:cxn>
                <a:cxn ang="0">
                  <a:pos x="83" y="108"/>
                </a:cxn>
                <a:cxn ang="0">
                  <a:pos x="67" y="131"/>
                </a:cxn>
                <a:cxn ang="0">
                  <a:pos x="53" y="154"/>
                </a:cxn>
                <a:cxn ang="0">
                  <a:pos x="42" y="178"/>
                </a:cxn>
                <a:cxn ang="0">
                  <a:pos x="32" y="205"/>
                </a:cxn>
                <a:cxn ang="0">
                  <a:pos x="21" y="237"/>
                </a:cxn>
                <a:cxn ang="0">
                  <a:pos x="8" y="272"/>
                </a:cxn>
                <a:cxn ang="0">
                  <a:pos x="3" y="217"/>
                </a:cxn>
                <a:cxn ang="0">
                  <a:pos x="0" y="178"/>
                </a:cxn>
                <a:cxn ang="0">
                  <a:pos x="0" y="146"/>
                </a:cxn>
                <a:cxn ang="0">
                  <a:pos x="3" y="122"/>
                </a:cxn>
                <a:cxn ang="0">
                  <a:pos x="14" y="99"/>
                </a:cxn>
                <a:cxn ang="0">
                  <a:pos x="32" y="77"/>
                </a:cxn>
                <a:cxn ang="0">
                  <a:pos x="59" y="48"/>
                </a:cxn>
                <a:cxn ang="0">
                  <a:pos x="97" y="10"/>
                </a:cxn>
                <a:cxn ang="0">
                  <a:pos x="662" y="0"/>
                </a:cxn>
              </a:cxnLst>
              <a:rect l="0" t="0" r="r" b="b"/>
              <a:pathLst>
                <a:path w="667" h="272">
                  <a:moveTo>
                    <a:pt x="662" y="0"/>
                  </a:moveTo>
                  <a:lnTo>
                    <a:pt x="667" y="63"/>
                  </a:lnTo>
                  <a:lnTo>
                    <a:pt x="136" y="65"/>
                  </a:lnTo>
                  <a:lnTo>
                    <a:pt x="106" y="87"/>
                  </a:lnTo>
                  <a:lnTo>
                    <a:pt x="83" y="108"/>
                  </a:lnTo>
                  <a:lnTo>
                    <a:pt x="67" y="131"/>
                  </a:lnTo>
                  <a:lnTo>
                    <a:pt x="53" y="154"/>
                  </a:lnTo>
                  <a:lnTo>
                    <a:pt x="42" y="178"/>
                  </a:lnTo>
                  <a:lnTo>
                    <a:pt x="32" y="205"/>
                  </a:lnTo>
                  <a:lnTo>
                    <a:pt x="21" y="237"/>
                  </a:lnTo>
                  <a:lnTo>
                    <a:pt x="8" y="272"/>
                  </a:lnTo>
                  <a:lnTo>
                    <a:pt x="3" y="217"/>
                  </a:lnTo>
                  <a:lnTo>
                    <a:pt x="0" y="178"/>
                  </a:lnTo>
                  <a:lnTo>
                    <a:pt x="0" y="146"/>
                  </a:lnTo>
                  <a:lnTo>
                    <a:pt x="3" y="122"/>
                  </a:lnTo>
                  <a:lnTo>
                    <a:pt x="14" y="99"/>
                  </a:lnTo>
                  <a:lnTo>
                    <a:pt x="32" y="77"/>
                  </a:lnTo>
                  <a:lnTo>
                    <a:pt x="59" y="48"/>
                  </a:lnTo>
                  <a:lnTo>
                    <a:pt x="97" y="10"/>
                  </a:lnTo>
                  <a:lnTo>
                    <a:pt x="6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39" name="Freeform 30"/>
            <p:cNvSpPr>
              <a:spLocks/>
            </p:cNvSpPr>
            <p:nvPr/>
          </p:nvSpPr>
          <p:spPr bwMode="auto">
            <a:xfrm>
              <a:off x="5448300" y="3203576"/>
              <a:ext cx="1506538" cy="301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30"/>
                </a:cxn>
                <a:cxn ang="0">
                  <a:pos x="127" y="177"/>
                </a:cxn>
                <a:cxn ang="0">
                  <a:pos x="949" y="190"/>
                </a:cxn>
                <a:cxn ang="0">
                  <a:pos x="945" y="168"/>
                </a:cxn>
                <a:cxn ang="0">
                  <a:pos x="936" y="144"/>
                </a:cxn>
                <a:cxn ang="0">
                  <a:pos x="922" y="121"/>
                </a:cxn>
                <a:cxn ang="0">
                  <a:pos x="904" y="100"/>
                </a:cxn>
                <a:cxn ang="0">
                  <a:pos x="881" y="82"/>
                </a:cxn>
                <a:cxn ang="0">
                  <a:pos x="856" y="65"/>
                </a:cxn>
                <a:cxn ang="0">
                  <a:pos x="825" y="53"/>
                </a:cxn>
                <a:cxn ang="0">
                  <a:pos x="792" y="45"/>
                </a:cxn>
                <a:cxn ang="0">
                  <a:pos x="0" y="0"/>
                </a:cxn>
              </a:cxnLst>
              <a:rect l="0" t="0" r="r" b="b"/>
              <a:pathLst>
                <a:path w="949" h="190">
                  <a:moveTo>
                    <a:pt x="0" y="0"/>
                  </a:moveTo>
                  <a:lnTo>
                    <a:pt x="36" y="130"/>
                  </a:lnTo>
                  <a:lnTo>
                    <a:pt x="127" y="177"/>
                  </a:lnTo>
                  <a:lnTo>
                    <a:pt x="949" y="190"/>
                  </a:lnTo>
                  <a:lnTo>
                    <a:pt x="945" y="168"/>
                  </a:lnTo>
                  <a:lnTo>
                    <a:pt x="936" y="144"/>
                  </a:lnTo>
                  <a:lnTo>
                    <a:pt x="922" y="121"/>
                  </a:lnTo>
                  <a:lnTo>
                    <a:pt x="904" y="100"/>
                  </a:lnTo>
                  <a:lnTo>
                    <a:pt x="881" y="82"/>
                  </a:lnTo>
                  <a:lnTo>
                    <a:pt x="856" y="65"/>
                  </a:lnTo>
                  <a:lnTo>
                    <a:pt x="825" y="53"/>
                  </a:lnTo>
                  <a:lnTo>
                    <a:pt x="792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6808788" y="4292601"/>
              <a:ext cx="290513" cy="2254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grpSp>
          <p:nvGrpSpPr>
            <p:cNvPr id="8" name="Gruppe 157"/>
            <p:cNvGrpSpPr/>
            <p:nvPr/>
          </p:nvGrpSpPr>
          <p:grpSpPr>
            <a:xfrm>
              <a:off x="5751513" y="4103688"/>
              <a:ext cx="1006475" cy="1028700"/>
              <a:chOff x="5751513" y="4103688"/>
              <a:chExt cx="1006475" cy="1028700"/>
            </a:xfrm>
            <a:grpFill/>
          </p:grpSpPr>
          <p:sp>
            <p:nvSpPr>
              <p:cNvPr id="169" name="Freeform 32"/>
              <p:cNvSpPr>
                <a:spLocks/>
              </p:cNvSpPr>
              <p:nvPr/>
            </p:nvSpPr>
            <p:spPr bwMode="auto">
              <a:xfrm>
                <a:off x="5751513" y="4103688"/>
                <a:ext cx="1006475" cy="1028700"/>
              </a:xfrm>
              <a:custGeom>
                <a:avLst/>
                <a:gdLst/>
                <a:ahLst/>
                <a:cxnLst>
                  <a:cxn ang="0">
                    <a:pos x="285" y="1"/>
                  </a:cxn>
                  <a:cxn ang="0">
                    <a:pos x="223" y="15"/>
                  </a:cxn>
                  <a:cxn ang="0">
                    <a:pos x="166" y="39"/>
                  </a:cxn>
                  <a:cxn ang="0">
                    <a:pos x="116" y="74"/>
                  </a:cxn>
                  <a:cxn ang="0">
                    <a:pos x="72" y="118"/>
                  </a:cxn>
                  <a:cxn ang="0">
                    <a:pos x="39" y="171"/>
                  </a:cxn>
                  <a:cxn ang="0">
                    <a:pos x="15" y="228"/>
                  </a:cxn>
                  <a:cxn ang="0">
                    <a:pos x="1" y="290"/>
                  </a:cxn>
                  <a:cxn ang="0">
                    <a:pos x="1" y="357"/>
                  </a:cxn>
                  <a:cxn ang="0">
                    <a:pos x="15" y="420"/>
                  </a:cxn>
                  <a:cxn ang="0">
                    <a:pos x="39" y="477"/>
                  </a:cxn>
                  <a:cxn ang="0">
                    <a:pos x="72" y="529"/>
                  </a:cxn>
                  <a:cxn ang="0">
                    <a:pos x="116" y="574"/>
                  </a:cxn>
                  <a:cxn ang="0">
                    <a:pos x="166" y="609"/>
                  </a:cxn>
                  <a:cxn ang="0">
                    <a:pos x="223" y="633"/>
                  </a:cxn>
                  <a:cxn ang="0">
                    <a:pos x="285" y="647"/>
                  </a:cxn>
                  <a:cxn ang="0">
                    <a:pos x="349" y="647"/>
                  </a:cxn>
                  <a:cxn ang="0">
                    <a:pos x="411" y="633"/>
                  </a:cxn>
                  <a:cxn ang="0">
                    <a:pos x="468" y="609"/>
                  </a:cxn>
                  <a:cxn ang="0">
                    <a:pos x="520" y="574"/>
                  </a:cxn>
                  <a:cxn ang="0">
                    <a:pos x="562" y="529"/>
                  </a:cxn>
                  <a:cxn ang="0">
                    <a:pos x="597" y="477"/>
                  </a:cxn>
                  <a:cxn ang="0">
                    <a:pos x="621" y="420"/>
                  </a:cxn>
                  <a:cxn ang="0">
                    <a:pos x="633" y="357"/>
                  </a:cxn>
                  <a:cxn ang="0">
                    <a:pos x="633" y="290"/>
                  </a:cxn>
                  <a:cxn ang="0">
                    <a:pos x="621" y="228"/>
                  </a:cxn>
                  <a:cxn ang="0">
                    <a:pos x="597" y="171"/>
                  </a:cxn>
                  <a:cxn ang="0">
                    <a:pos x="562" y="118"/>
                  </a:cxn>
                  <a:cxn ang="0">
                    <a:pos x="520" y="74"/>
                  </a:cxn>
                  <a:cxn ang="0">
                    <a:pos x="468" y="39"/>
                  </a:cxn>
                  <a:cxn ang="0">
                    <a:pos x="411" y="15"/>
                  </a:cxn>
                  <a:cxn ang="0">
                    <a:pos x="349" y="1"/>
                  </a:cxn>
                </a:cxnLst>
                <a:rect l="0" t="0" r="r" b="b"/>
                <a:pathLst>
                  <a:path w="634" h="648">
                    <a:moveTo>
                      <a:pt x="317" y="0"/>
                    </a:moveTo>
                    <a:lnTo>
                      <a:pt x="285" y="1"/>
                    </a:lnTo>
                    <a:lnTo>
                      <a:pt x="254" y="6"/>
                    </a:lnTo>
                    <a:lnTo>
                      <a:pt x="223" y="15"/>
                    </a:lnTo>
                    <a:lnTo>
                      <a:pt x="195" y="26"/>
                    </a:lnTo>
                    <a:lnTo>
                      <a:pt x="166" y="39"/>
                    </a:lnTo>
                    <a:lnTo>
                      <a:pt x="140" y="56"/>
                    </a:lnTo>
                    <a:lnTo>
                      <a:pt x="116" y="74"/>
                    </a:lnTo>
                    <a:lnTo>
                      <a:pt x="93" y="95"/>
                    </a:lnTo>
                    <a:lnTo>
                      <a:pt x="72" y="118"/>
                    </a:lnTo>
                    <a:lnTo>
                      <a:pt x="54" y="143"/>
                    </a:lnTo>
                    <a:lnTo>
                      <a:pt x="39" y="171"/>
                    </a:lnTo>
                    <a:lnTo>
                      <a:pt x="25" y="198"/>
                    </a:lnTo>
                    <a:lnTo>
                      <a:pt x="15" y="228"/>
                    </a:lnTo>
                    <a:lnTo>
                      <a:pt x="6" y="258"/>
                    </a:lnTo>
                    <a:lnTo>
                      <a:pt x="1" y="290"/>
                    </a:lnTo>
                    <a:lnTo>
                      <a:pt x="0" y="323"/>
                    </a:lnTo>
                    <a:lnTo>
                      <a:pt x="1" y="357"/>
                    </a:lnTo>
                    <a:lnTo>
                      <a:pt x="6" y="388"/>
                    </a:lnTo>
                    <a:lnTo>
                      <a:pt x="15" y="420"/>
                    </a:lnTo>
                    <a:lnTo>
                      <a:pt x="25" y="449"/>
                    </a:lnTo>
                    <a:lnTo>
                      <a:pt x="39" y="477"/>
                    </a:lnTo>
                    <a:lnTo>
                      <a:pt x="54" y="505"/>
                    </a:lnTo>
                    <a:lnTo>
                      <a:pt x="72" y="529"/>
                    </a:lnTo>
                    <a:lnTo>
                      <a:pt x="93" y="553"/>
                    </a:lnTo>
                    <a:lnTo>
                      <a:pt x="116" y="574"/>
                    </a:lnTo>
                    <a:lnTo>
                      <a:pt x="140" y="592"/>
                    </a:lnTo>
                    <a:lnTo>
                      <a:pt x="166" y="609"/>
                    </a:lnTo>
                    <a:lnTo>
                      <a:pt x="195" y="623"/>
                    </a:lnTo>
                    <a:lnTo>
                      <a:pt x="223" y="633"/>
                    </a:lnTo>
                    <a:lnTo>
                      <a:pt x="254" y="642"/>
                    </a:lnTo>
                    <a:lnTo>
                      <a:pt x="285" y="647"/>
                    </a:lnTo>
                    <a:lnTo>
                      <a:pt x="317" y="648"/>
                    </a:lnTo>
                    <a:lnTo>
                      <a:pt x="349" y="647"/>
                    </a:lnTo>
                    <a:lnTo>
                      <a:pt x="381" y="642"/>
                    </a:lnTo>
                    <a:lnTo>
                      <a:pt x="411" y="633"/>
                    </a:lnTo>
                    <a:lnTo>
                      <a:pt x="441" y="623"/>
                    </a:lnTo>
                    <a:lnTo>
                      <a:pt x="468" y="609"/>
                    </a:lnTo>
                    <a:lnTo>
                      <a:pt x="494" y="592"/>
                    </a:lnTo>
                    <a:lnTo>
                      <a:pt x="520" y="574"/>
                    </a:lnTo>
                    <a:lnTo>
                      <a:pt x="542" y="553"/>
                    </a:lnTo>
                    <a:lnTo>
                      <a:pt x="562" y="529"/>
                    </a:lnTo>
                    <a:lnTo>
                      <a:pt x="580" y="505"/>
                    </a:lnTo>
                    <a:lnTo>
                      <a:pt x="597" y="477"/>
                    </a:lnTo>
                    <a:lnTo>
                      <a:pt x="610" y="449"/>
                    </a:lnTo>
                    <a:lnTo>
                      <a:pt x="621" y="420"/>
                    </a:lnTo>
                    <a:lnTo>
                      <a:pt x="628" y="388"/>
                    </a:lnTo>
                    <a:lnTo>
                      <a:pt x="633" y="357"/>
                    </a:lnTo>
                    <a:lnTo>
                      <a:pt x="634" y="323"/>
                    </a:lnTo>
                    <a:lnTo>
                      <a:pt x="633" y="290"/>
                    </a:lnTo>
                    <a:lnTo>
                      <a:pt x="628" y="258"/>
                    </a:lnTo>
                    <a:lnTo>
                      <a:pt x="621" y="228"/>
                    </a:lnTo>
                    <a:lnTo>
                      <a:pt x="610" y="198"/>
                    </a:lnTo>
                    <a:lnTo>
                      <a:pt x="597" y="171"/>
                    </a:lnTo>
                    <a:lnTo>
                      <a:pt x="580" y="143"/>
                    </a:lnTo>
                    <a:lnTo>
                      <a:pt x="562" y="118"/>
                    </a:lnTo>
                    <a:lnTo>
                      <a:pt x="542" y="95"/>
                    </a:lnTo>
                    <a:lnTo>
                      <a:pt x="520" y="74"/>
                    </a:lnTo>
                    <a:lnTo>
                      <a:pt x="494" y="56"/>
                    </a:lnTo>
                    <a:lnTo>
                      <a:pt x="468" y="39"/>
                    </a:lnTo>
                    <a:lnTo>
                      <a:pt x="441" y="26"/>
                    </a:lnTo>
                    <a:lnTo>
                      <a:pt x="411" y="15"/>
                    </a:lnTo>
                    <a:lnTo>
                      <a:pt x="381" y="6"/>
                    </a:lnTo>
                    <a:lnTo>
                      <a:pt x="349" y="1"/>
                    </a:lnTo>
                    <a:lnTo>
                      <a:pt x="3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70" name="Freeform 34"/>
              <p:cNvSpPr>
                <a:spLocks/>
              </p:cNvSpPr>
              <p:nvPr/>
            </p:nvSpPr>
            <p:spPr bwMode="auto">
              <a:xfrm>
                <a:off x="5921375" y="4278313"/>
                <a:ext cx="633413" cy="647700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157" y="5"/>
                  </a:cxn>
                  <a:cxn ang="0">
                    <a:pos x="121" y="17"/>
                  </a:cxn>
                  <a:cxn ang="0">
                    <a:pos x="86" y="35"/>
                  </a:cxn>
                  <a:cxn ang="0">
                    <a:pos x="57" y="61"/>
                  </a:cxn>
                  <a:cxn ang="0">
                    <a:pos x="33" y="91"/>
                  </a:cxn>
                  <a:cxn ang="0">
                    <a:pos x="15" y="126"/>
                  </a:cxn>
                  <a:cxn ang="0">
                    <a:pos x="4" y="165"/>
                  </a:cxn>
                  <a:cxn ang="0">
                    <a:pos x="0" y="206"/>
                  </a:cxn>
                  <a:cxn ang="0">
                    <a:pos x="4" y="247"/>
                  </a:cxn>
                  <a:cxn ang="0">
                    <a:pos x="15" y="284"/>
                  </a:cxn>
                  <a:cxn ang="0">
                    <a:pos x="33" y="318"/>
                  </a:cxn>
                  <a:cxn ang="0">
                    <a:pos x="57" y="348"/>
                  </a:cxn>
                  <a:cxn ang="0">
                    <a:pos x="86" y="374"/>
                  </a:cxn>
                  <a:cxn ang="0">
                    <a:pos x="121" y="392"/>
                  </a:cxn>
                  <a:cxn ang="0">
                    <a:pos x="157" y="404"/>
                  </a:cxn>
                  <a:cxn ang="0">
                    <a:pos x="198" y="408"/>
                  </a:cxn>
                  <a:cxn ang="0">
                    <a:pos x="239" y="404"/>
                  </a:cxn>
                  <a:cxn ang="0">
                    <a:pos x="277" y="392"/>
                  </a:cxn>
                  <a:cxn ang="0">
                    <a:pos x="310" y="374"/>
                  </a:cxn>
                  <a:cxn ang="0">
                    <a:pos x="340" y="348"/>
                  </a:cxn>
                  <a:cxn ang="0">
                    <a:pos x="364" y="318"/>
                  </a:cxn>
                  <a:cxn ang="0">
                    <a:pos x="382" y="284"/>
                  </a:cxn>
                  <a:cxn ang="0">
                    <a:pos x="394" y="247"/>
                  </a:cxn>
                  <a:cxn ang="0">
                    <a:pos x="399" y="206"/>
                  </a:cxn>
                  <a:cxn ang="0">
                    <a:pos x="394" y="165"/>
                  </a:cxn>
                  <a:cxn ang="0">
                    <a:pos x="382" y="126"/>
                  </a:cxn>
                  <a:cxn ang="0">
                    <a:pos x="364" y="91"/>
                  </a:cxn>
                  <a:cxn ang="0">
                    <a:pos x="340" y="61"/>
                  </a:cxn>
                  <a:cxn ang="0">
                    <a:pos x="310" y="35"/>
                  </a:cxn>
                  <a:cxn ang="0">
                    <a:pos x="277" y="17"/>
                  </a:cxn>
                  <a:cxn ang="0">
                    <a:pos x="239" y="5"/>
                  </a:cxn>
                  <a:cxn ang="0">
                    <a:pos x="198" y="0"/>
                  </a:cxn>
                </a:cxnLst>
                <a:rect l="0" t="0" r="r" b="b"/>
                <a:pathLst>
                  <a:path w="399" h="408">
                    <a:moveTo>
                      <a:pt x="198" y="0"/>
                    </a:moveTo>
                    <a:lnTo>
                      <a:pt x="157" y="5"/>
                    </a:lnTo>
                    <a:lnTo>
                      <a:pt x="121" y="17"/>
                    </a:lnTo>
                    <a:lnTo>
                      <a:pt x="86" y="35"/>
                    </a:lnTo>
                    <a:lnTo>
                      <a:pt x="57" y="61"/>
                    </a:lnTo>
                    <a:lnTo>
                      <a:pt x="33" y="91"/>
                    </a:lnTo>
                    <a:lnTo>
                      <a:pt x="15" y="126"/>
                    </a:lnTo>
                    <a:lnTo>
                      <a:pt x="4" y="165"/>
                    </a:lnTo>
                    <a:lnTo>
                      <a:pt x="0" y="206"/>
                    </a:lnTo>
                    <a:lnTo>
                      <a:pt x="4" y="247"/>
                    </a:lnTo>
                    <a:lnTo>
                      <a:pt x="15" y="284"/>
                    </a:lnTo>
                    <a:lnTo>
                      <a:pt x="33" y="318"/>
                    </a:lnTo>
                    <a:lnTo>
                      <a:pt x="57" y="348"/>
                    </a:lnTo>
                    <a:lnTo>
                      <a:pt x="86" y="374"/>
                    </a:lnTo>
                    <a:lnTo>
                      <a:pt x="121" y="392"/>
                    </a:lnTo>
                    <a:lnTo>
                      <a:pt x="157" y="404"/>
                    </a:lnTo>
                    <a:lnTo>
                      <a:pt x="198" y="408"/>
                    </a:lnTo>
                    <a:lnTo>
                      <a:pt x="239" y="404"/>
                    </a:lnTo>
                    <a:lnTo>
                      <a:pt x="277" y="392"/>
                    </a:lnTo>
                    <a:lnTo>
                      <a:pt x="310" y="374"/>
                    </a:lnTo>
                    <a:lnTo>
                      <a:pt x="340" y="348"/>
                    </a:lnTo>
                    <a:lnTo>
                      <a:pt x="364" y="318"/>
                    </a:lnTo>
                    <a:lnTo>
                      <a:pt x="382" y="284"/>
                    </a:lnTo>
                    <a:lnTo>
                      <a:pt x="394" y="247"/>
                    </a:lnTo>
                    <a:lnTo>
                      <a:pt x="399" y="206"/>
                    </a:lnTo>
                    <a:lnTo>
                      <a:pt x="394" y="165"/>
                    </a:lnTo>
                    <a:lnTo>
                      <a:pt x="382" y="126"/>
                    </a:lnTo>
                    <a:lnTo>
                      <a:pt x="364" y="91"/>
                    </a:lnTo>
                    <a:lnTo>
                      <a:pt x="340" y="61"/>
                    </a:lnTo>
                    <a:lnTo>
                      <a:pt x="310" y="35"/>
                    </a:lnTo>
                    <a:lnTo>
                      <a:pt x="277" y="17"/>
                    </a:lnTo>
                    <a:lnTo>
                      <a:pt x="239" y="5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71" name="Freeform 36"/>
              <p:cNvSpPr>
                <a:spLocks/>
              </p:cNvSpPr>
              <p:nvPr/>
            </p:nvSpPr>
            <p:spPr bwMode="auto">
              <a:xfrm>
                <a:off x="6011863" y="4370388"/>
                <a:ext cx="452438" cy="460375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14" y="3"/>
                  </a:cxn>
                  <a:cxn ang="0">
                    <a:pos x="86" y="12"/>
                  </a:cxn>
                  <a:cxn ang="0">
                    <a:pos x="62" y="25"/>
                  </a:cxn>
                  <a:cxn ang="0">
                    <a:pos x="43" y="43"/>
                  </a:cxn>
                  <a:cxn ang="0">
                    <a:pos x="25" y="65"/>
                  </a:cxn>
                  <a:cxn ang="0">
                    <a:pos x="11" y="89"/>
                  </a:cxn>
                  <a:cxn ang="0">
                    <a:pos x="3" y="118"/>
                  </a:cxn>
                  <a:cxn ang="0">
                    <a:pos x="0" y="146"/>
                  </a:cxn>
                  <a:cxn ang="0">
                    <a:pos x="3" y="175"/>
                  </a:cxn>
                  <a:cxn ang="0">
                    <a:pos x="11" y="202"/>
                  </a:cxn>
                  <a:cxn ang="0">
                    <a:pos x="25" y="226"/>
                  </a:cxn>
                  <a:cxn ang="0">
                    <a:pos x="43" y="248"/>
                  </a:cxn>
                  <a:cxn ang="0">
                    <a:pos x="62" y="266"/>
                  </a:cxn>
                  <a:cxn ang="0">
                    <a:pos x="86" y="278"/>
                  </a:cxn>
                  <a:cxn ang="0">
                    <a:pos x="114" y="287"/>
                  </a:cxn>
                  <a:cxn ang="0">
                    <a:pos x="142" y="290"/>
                  </a:cxn>
                  <a:cxn ang="0">
                    <a:pos x="171" y="287"/>
                  </a:cxn>
                  <a:cxn ang="0">
                    <a:pos x="198" y="278"/>
                  </a:cxn>
                  <a:cxn ang="0">
                    <a:pos x="223" y="266"/>
                  </a:cxn>
                  <a:cxn ang="0">
                    <a:pos x="244" y="248"/>
                  </a:cxn>
                  <a:cxn ang="0">
                    <a:pos x="260" y="226"/>
                  </a:cxn>
                  <a:cxn ang="0">
                    <a:pos x="274" y="202"/>
                  </a:cxn>
                  <a:cxn ang="0">
                    <a:pos x="282" y="175"/>
                  </a:cxn>
                  <a:cxn ang="0">
                    <a:pos x="285" y="146"/>
                  </a:cxn>
                  <a:cxn ang="0">
                    <a:pos x="282" y="118"/>
                  </a:cxn>
                  <a:cxn ang="0">
                    <a:pos x="274" y="89"/>
                  </a:cxn>
                  <a:cxn ang="0">
                    <a:pos x="260" y="65"/>
                  </a:cxn>
                  <a:cxn ang="0">
                    <a:pos x="244" y="43"/>
                  </a:cxn>
                  <a:cxn ang="0">
                    <a:pos x="223" y="25"/>
                  </a:cxn>
                  <a:cxn ang="0">
                    <a:pos x="198" y="12"/>
                  </a:cxn>
                  <a:cxn ang="0">
                    <a:pos x="171" y="3"/>
                  </a:cxn>
                  <a:cxn ang="0">
                    <a:pos x="142" y="0"/>
                  </a:cxn>
                </a:cxnLst>
                <a:rect l="0" t="0" r="r" b="b"/>
                <a:pathLst>
                  <a:path w="285" h="290">
                    <a:moveTo>
                      <a:pt x="142" y="0"/>
                    </a:moveTo>
                    <a:lnTo>
                      <a:pt x="114" y="3"/>
                    </a:lnTo>
                    <a:lnTo>
                      <a:pt x="86" y="12"/>
                    </a:lnTo>
                    <a:lnTo>
                      <a:pt x="62" y="25"/>
                    </a:lnTo>
                    <a:lnTo>
                      <a:pt x="43" y="43"/>
                    </a:lnTo>
                    <a:lnTo>
                      <a:pt x="25" y="65"/>
                    </a:lnTo>
                    <a:lnTo>
                      <a:pt x="11" y="89"/>
                    </a:lnTo>
                    <a:lnTo>
                      <a:pt x="3" y="118"/>
                    </a:lnTo>
                    <a:lnTo>
                      <a:pt x="0" y="146"/>
                    </a:lnTo>
                    <a:lnTo>
                      <a:pt x="3" y="175"/>
                    </a:lnTo>
                    <a:lnTo>
                      <a:pt x="11" y="202"/>
                    </a:lnTo>
                    <a:lnTo>
                      <a:pt x="25" y="226"/>
                    </a:lnTo>
                    <a:lnTo>
                      <a:pt x="43" y="248"/>
                    </a:lnTo>
                    <a:lnTo>
                      <a:pt x="62" y="266"/>
                    </a:lnTo>
                    <a:lnTo>
                      <a:pt x="86" y="278"/>
                    </a:lnTo>
                    <a:lnTo>
                      <a:pt x="114" y="287"/>
                    </a:lnTo>
                    <a:lnTo>
                      <a:pt x="142" y="290"/>
                    </a:lnTo>
                    <a:lnTo>
                      <a:pt x="171" y="287"/>
                    </a:lnTo>
                    <a:lnTo>
                      <a:pt x="198" y="278"/>
                    </a:lnTo>
                    <a:lnTo>
                      <a:pt x="223" y="266"/>
                    </a:lnTo>
                    <a:lnTo>
                      <a:pt x="244" y="248"/>
                    </a:lnTo>
                    <a:lnTo>
                      <a:pt x="260" y="226"/>
                    </a:lnTo>
                    <a:lnTo>
                      <a:pt x="274" y="202"/>
                    </a:lnTo>
                    <a:lnTo>
                      <a:pt x="282" y="175"/>
                    </a:lnTo>
                    <a:lnTo>
                      <a:pt x="285" y="146"/>
                    </a:lnTo>
                    <a:lnTo>
                      <a:pt x="282" y="118"/>
                    </a:lnTo>
                    <a:lnTo>
                      <a:pt x="274" y="89"/>
                    </a:lnTo>
                    <a:lnTo>
                      <a:pt x="260" y="65"/>
                    </a:lnTo>
                    <a:lnTo>
                      <a:pt x="244" y="43"/>
                    </a:lnTo>
                    <a:lnTo>
                      <a:pt x="223" y="25"/>
                    </a:lnTo>
                    <a:lnTo>
                      <a:pt x="198" y="12"/>
                    </a:lnTo>
                    <a:lnTo>
                      <a:pt x="171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142" name="Rectangle 38"/>
            <p:cNvSpPr>
              <a:spLocks noChangeArrowheads="1"/>
            </p:cNvSpPr>
            <p:nvPr/>
          </p:nvSpPr>
          <p:spPr bwMode="auto">
            <a:xfrm>
              <a:off x="4510088" y="3362326"/>
              <a:ext cx="290513" cy="698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Rectangle 39"/>
            <p:cNvSpPr>
              <a:spLocks noChangeArrowheads="1"/>
            </p:cNvSpPr>
            <p:nvPr/>
          </p:nvSpPr>
          <p:spPr bwMode="auto">
            <a:xfrm>
              <a:off x="5210175" y="2690813"/>
              <a:ext cx="31750" cy="5492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4" name="Freeform 40"/>
            <p:cNvSpPr>
              <a:spLocks/>
            </p:cNvSpPr>
            <p:nvPr/>
          </p:nvSpPr>
          <p:spPr bwMode="auto">
            <a:xfrm>
              <a:off x="4492625" y="3225801"/>
              <a:ext cx="749300" cy="47625"/>
            </a:xfrm>
            <a:custGeom>
              <a:avLst/>
              <a:gdLst/>
              <a:ahLst/>
              <a:cxnLst>
                <a:cxn ang="0">
                  <a:pos x="457" y="0"/>
                </a:cxn>
                <a:cxn ang="0">
                  <a:pos x="19" y="0"/>
                </a:cxn>
                <a:cxn ang="0">
                  <a:pos x="11" y="1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5" y="25"/>
                </a:cxn>
                <a:cxn ang="0">
                  <a:pos x="11" y="28"/>
                </a:cxn>
                <a:cxn ang="0">
                  <a:pos x="19" y="30"/>
                </a:cxn>
                <a:cxn ang="0">
                  <a:pos x="457" y="30"/>
                </a:cxn>
                <a:cxn ang="0">
                  <a:pos x="463" y="28"/>
                </a:cxn>
                <a:cxn ang="0">
                  <a:pos x="468" y="25"/>
                </a:cxn>
                <a:cxn ang="0">
                  <a:pos x="471" y="22"/>
                </a:cxn>
                <a:cxn ang="0">
                  <a:pos x="472" y="18"/>
                </a:cxn>
                <a:cxn ang="0">
                  <a:pos x="472" y="10"/>
                </a:cxn>
                <a:cxn ang="0">
                  <a:pos x="471" y="6"/>
                </a:cxn>
                <a:cxn ang="0">
                  <a:pos x="468" y="3"/>
                </a:cxn>
                <a:cxn ang="0">
                  <a:pos x="463" y="1"/>
                </a:cxn>
                <a:cxn ang="0">
                  <a:pos x="457" y="0"/>
                </a:cxn>
              </a:cxnLst>
              <a:rect l="0" t="0" r="r" b="b"/>
              <a:pathLst>
                <a:path w="472" h="30">
                  <a:moveTo>
                    <a:pt x="457" y="0"/>
                  </a:moveTo>
                  <a:lnTo>
                    <a:pt x="19" y="0"/>
                  </a:lnTo>
                  <a:lnTo>
                    <a:pt x="11" y="1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11" y="28"/>
                  </a:lnTo>
                  <a:lnTo>
                    <a:pt x="19" y="30"/>
                  </a:lnTo>
                  <a:lnTo>
                    <a:pt x="457" y="30"/>
                  </a:lnTo>
                  <a:lnTo>
                    <a:pt x="463" y="28"/>
                  </a:lnTo>
                  <a:lnTo>
                    <a:pt x="468" y="25"/>
                  </a:lnTo>
                  <a:lnTo>
                    <a:pt x="471" y="22"/>
                  </a:lnTo>
                  <a:lnTo>
                    <a:pt x="472" y="18"/>
                  </a:lnTo>
                  <a:lnTo>
                    <a:pt x="472" y="10"/>
                  </a:lnTo>
                  <a:lnTo>
                    <a:pt x="471" y="6"/>
                  </a:lnTo>
                  <a:lnTo>
                    <a:pt x="468" y="3"/>
                  </a:lnTo>
                  <a:lnTo>
                    <a:pt x="463" y="1"/>
                  </a:lnTo>
                  <a:lnTo>
                    <a:pt x="45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5" name="Freeform 41"/>
            <p:cNvSpPr>
              <a:spLocks/>
            </p:cNvSpPr>
            <p:nvPr/>
          </p:nvSpPr>
          <p:spPr bwMode="auto">
            <a:xfrm>
              <a:off x="4322763" y="1819276"/>
              <a:ext cx="1152525" cy="639763"/>
            </a:xfrm>
            <a:custGeom>
              <a:avLst/>
              <a:gdLst/>
              <a:ahLst/>
              <a:cxnLst>
                <a:cxn ang="0">
                  <a:pos x="726" y="403"/>
                </a:cxn>
                <a:cxn ang="0">
                  <a:pos x="673" y="349"/>
                </a:cxn>
                <a:cxn ang="0">
                  <a:pos x="623" y="301"/>
                </a:cxn>
                <a:cxn ang="0">
                  <a:pos x="579" y="258"/>
                </a:cxn>
                <a:cxn ang="0">
                  <a:pos x="537" y="219"/>
                </a:cxn>
                <a:cxn ang="0">
                  <a:pos x="497" y="184"/>
                </a:cxn>
                <a:cxn ang="0">
                  <a:pos x="460" y="155"/>
                </a:cxn>
                <a:cxn ang="0">
                  <a:pos x="422" y="128"/>
                </a:cxn>
                <a:cxn ang="0">
                  <a:pos x="384" y="106"/>
                </a:cxn>
                <a:cxn ang="0">
                  <a:pos x="346" y="84"/>
                </a:cxn>
                <a:cxn ang="0">
                  <a:pos x="307" y="68"/>
                </a:cxn>
                <a:cxn ang="0">
                  <a:pos x="266" y="53"/>
                </a:cxn>
                <a:cxn ang="0">
                  <a:pos x="221" y="39"/>
                </a:cxn>
                <a:cxn ang="0">
                  <a:pos x="174" y="29"/>
                </a:cxn>
                <a:cxn ang="0">
                  <a:pos x="121" y="18"/>
                </a:cxn>
                <a:cxn ang="0">
                  <a:pos x="64" y="9"/>
                </a:cxn>
                <a:cxn ang="0">
                  <a:pos x="0" y="0"/>
                </a:cxn>
                <a:cxn ang="0">
                  <a:pos x="0" y="397"/>
                </a:cxn>
                <a:cxn ang="0">
                  <a:pos x="726" y="403"/>
                </a:cxn>
              </a:cxnLst>
              <a:rect l="0" t="0" r="r" b="b"/>
              <a:pathLst>
                <a:path w="726" h="403">
                  <a:moveTo>
                    <a:pt x="726" y="403"/>
                  </a:moveTo>
                  <a:lnTo>
                    <a:pt x="673" y="349"/>
                  </a:lnTo>
                  <a:lnTo>
                    <a:pt x="623" y="301"/>
                  </a:lnTo>
                  <a:lnTo>
                    <a:pt x="579" y="258"/>
                  </a:lnTo>
                  <a:lnTo>
                    <a:pt x="537" y="219"/>
                  </a:lnTo>
                  <a:lnTo>
                    <a:pt x="497" y="184"/>
                  </a:lnTo>
                  <a:lnTo>
                    <a:pt x="460" y="155"/>
                  </a:lnTo>
                  <a:lnTo>
                    <a:pt x="422" y="128"/>
                  </a:lnTo>
                  <a:lnTo>
                    <a:pt x="384" y="106"/>
                  </a:lnTo>
                  <a:lnTo>
                    <a:pt x="346" y="84"/>
                  </a:lnTo>
                  <a:lnTo>
                    <a:pt x="307" y="68"/>
                  </a:lnTo>
                  <a:lnTo>
                    <a:pt x="266" y="53"/>
                  </a:lnTo>
                  <a:lnTo>
                    <a:pt x="221" y="39"/>
                  </a:lnTo>
                  <a:lnTo>
                    <a:pt x="174" y="29"/>
                  </a:lnTo>
                  <a:lnTo>
                    <a:pt x="121" y="18"/>
                  </a:lnTo>
                  <a:lnTo>
                    <a:pt x="64" y="9"/>
                  </a:lnTo>
                  <a:lnTo>
                    <a:pt x="0" y="0"/>
                  </a:lnTo>
                  <a:lnTo>
                    <a:pt x="0" y="397"/>
                  </a:lnTo>
                  <a:lnTo>
                    <a:pt x="726" y="4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6" name="Rectangle 42"/>
            <p:cNvSpPr>
              <a:spLocks noChangeArrowheads="1"/>
            </p:cNvSpPr>
            <p:nvPr/>
          </p:nvSpPr>
          <p:spPr bwMode="auto">
            <a:xfrm>
              <a:off x="4193338" y="1439863"/>
              <a:ext cx="160339" cy="16033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7" name="Freeform 43"/>
            <p:cNvSpPr>
              <a:spLocks/>
            </p:cNvSpPr>
            <p:nvPr/>
          </p:nvSpPr>
          <p:spPr bwMode="auto">
            <a:xfrm>
              <a:off x="5265738" y="2597151"/>
              <a:ext cx="111125" cy="1633538"/>
            </a:xfrm>
            <a:custGeom>
              <a:avLst/>
              <a:gdLst/>
              <a:ahLst/>
              <a:cxnLst>
                <a:cxn ang="0">
                  <a:pos x="23" y="19"/>
                </a:cxn>
                <a:cxn ang="0">
                  <a:pos x="68" y="535"/>
                </a:cxn>
                <a:cxn ang="0">
                  <a:pos x="70" y="1015"/>
                </a:cxn>
                <a:cxn ang="0">
                  <a:pos x="50" y="1029"/>
                </a:cxn>
                <a:cxn ang="0">
                  <a:pos x="44" y="535"/>
                </a:cxn>
                <a:cxn ang="0">
                  <a:pos x="0" y="0"/>
                </a:cxn>
                <a:cxn ang="0">
                  <a:pos x="23" y="19"/>
                </a:cxn>
              </a:cxnLst>
              <a:rect l="0" t="0" r="r" b="b"/>
              <a:pathLst>
                <a:path w="70" h="1029">
                  <a:moveTo>
                    <a:pt x="23" y="19"/>
                  </a:moveTo>
                  <a:lnTo>
                    <a:pt x="68" y="535"/>
                  </a:lnTo>
                  <a:lnTo>
                    <a:pt x="70" y="1015"/>
                  </a:lnTo>
                  <a:lnTo>
                    <a:pt x="50" y="1029"/>
                  </a:lnTo>
                  <a:lnTo>
                    <a:pt x="44" y="535"/>
                  </a:lnTo>
                  <a:lnTo>
                    <a:pt x="0" y="0"/>
                  </a:lnTo>
                  <a:lnTo>
                    <a:pt x="23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8" name="Freeform 44"/>
            <p:cNvSpPr>
              <a:spLocks/>
            </p:cNvSpPr>
            <p:nvPr/>
          </p:nvSpPr>
          <p:spPr bwMode="auto">
            <a:xfrm>
              <a:off x="4445000" y="1881188"/>
              <a:ext cx="955675" cy="557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5"/>
                </a:cxn>
                <a:cxn ang="0">
                  <a:pos x="80" y="11"/>
                </a:cxn>
                <a:cxn ang="0">
                  <a:pos x="120" y="20"/>
                </a:cxn>
                <a:cxn ang="0">
                  <a:pos x="159" y="30"/>
                </a:cxn>
                <a:cxn ang="0">
                  <a:pos x="197" y="44"/>
                </a:cxn>
                <a:cxn ang="0">
                  <a:pos x="233" y="59"/>
                </a:cxn>
                <a:cxn ang="0">
                  <a:pos x="271" y="77"/>
                </a:cxn>
                <a:cxn ang="0">
                  <a:pos x="307" y="97"/>
                </a:cxn>
                <a:cxn ang="0">
                  <a:pos x="343" y="120"/>
                </a:cxn>
                <a:cxn ang="0">
                  <a:pos x="380" y="145"/>
                </a:cxn>
                <a:cxn ang="0">
                  <a:pos x="417" y="172"/>
                </a:cxn>
                <a:cxn ang="0">
                  <a:pos x="454" y="203"/>
                </a:cxn>
                <a:cxn ang="0">
                  <a:pos x="490" y="236"/>
                </a:cxn>
                <a:cxn ang="0">
                  <a:pos x="526" y="271"/>
                </a:cxn>
                <a:cxn ang="0">
                  <a:pos x="564" y="310"/>
                </a:cxn>
                <a:cxn ang="0">
                  <a:pos x="602" y="351"/>
                </a:cxn>
                <a:cxn ang="0">
                  <a:pos x="431" y="351"/>
                </a:cxn>
                <a:cxn ang="0">
                  <a:pos x="422" y="339"/>
                </a:cxn>
                <a:cxn ang="0">
                  <a:pos x="410" y="324"/>
                </a:cxn>
                <a:cxn ang="0">
                  <a:pos x="395" y="307"/>
                </a:cxn>
                <a:cxn ang="0">
                  <a:pos x="375" y="286"/>
                </a:cxn>
                <a:cxn ang="0">
                  <a:pos x="352" y="265"/>
                </a:cxn>
                <a:cxn ang="0">
                  <a:pos x="328" y="240"/>
                </a:cxn>
                <a:cxn ang="0">
                  <a:pos x="299" y="216"/>
                </a:cxn>
                <a:cxn ang="0">
                  <a:pos x="271" y="191"/>
                </a:cxn>
                <a:cxn ang="0">
                  <a:pos x="239" y="163"/>
                </a:cxn>
                <a:cxn ang="0">
                  <a:pos x="207" y="138"/>
                </a:cxn>
                <a:cxn ang="0">
                  <a:pos x="172" y="112"/>
                </a:cxn>
                <a:cxn ang="0">
                  <a:pos x="139" y="86"/>
                </a:cxn>
                <a:cxn ang="0">
                  <a:pos x="104" y="62"/>
                </a:cxn>
                <a:cxn ang="0">
                  <a:pos x="70" y="39"/>
                </a:cxn>
                <a:cxn ang="0">
                  <a:pos x="35" y="18"/>
                </a:cxn>
                <a:cxn ang="0">
                  <a:pos x="0" y="0"/>
                </a:cxn>
              </a:cxnLst>
              <a:rect l="0" t="0" r="r" b="b"/>
              <a:pathLst>
                <a:path w="602" h="351">
                  <a:moveTo>
                    <a:pt x="0" y="0"/>
                  </a:moveTo>
                  <a:lnTo>
                    <a:pt x="41" y="5"/>
                  </a:lnTo>
                  <a:lnTo>
                    <a:pt x="80" y="11"/>
                  </a:lnTo>
                  <a:lnTo>
                    <a:pt x="120" y="20"/>
                  </a:lnTo>
                  <a:lnTo>
                    <a:pt x="159" y="30"/>
                  </a:lnTo>
                  <a:lnTo>
                    <a:pt x="197" y="44"/>
                  </a:lnTo>
                  <a:lnTo>
                    <a:pt x="233" y="59"/>
                  </a:lnTo>
                  <a:lnTo>
                    <a:pt x="271" y="77"/>
                  </a:lnTo>
                  <a:lnTo>
                    <a:pt x="307" y="97"/>
                  </a:lnTo>
                  <a:lnTo>
                    <a:pt x="343" y="120"/>
                  </a:lnTo>
                  <a:lnTo>
                    <a:pt x="380" y="145"/>
                  </a:lnTo>
                  <a:lnTo>
                    <a:pt x="417" y="172"/>
                  </a:lnTo>
                  <a:lnTo>
                    <a:pt x="454" y="203"/>
                  </a:lnTo>
                  <a:lnTo>
                    <a:pt x="490" y="236"/>
                  </a:lnTo>
                  <a:lnTo>
                    <a:pt x="526" y="271"/>
                  </a:lnTo>
                  <a:lnTo>
                    <a:pt x="564" y="310"/>
                  </a:lnTo>
                  <a:lnTo>
                    <a:pt x="602" y="351"/>
                  </a:lnTo>
                  <a:lnTo>
                    <a:pt x="431" y="351"/>
                  </a:lnTo>
                  <a:lnTo>
                    <a:pt x="422" y="339"/>
                  </a:lnTo>
                  <a:lnTo>
                    <a:pt x="410" y="324"/>
                  </a:lnTo>
                  <a:lnTo>
                    <a:pt x="395" y="307"/>
                  </a:lnTo>
                  <a:lnTo>
                    <a:pt x="375" y="286"/>
                  </a:lnTo>
                  <a:lnTo>
                    <a:pt x="352" y="265"/>
                  </a:lnTo>
                  <a:lnTo>
                    <a:pt x="328" y="240"/>
                  </a:lnTo>
                  <a:lnTo>
                    <a:pt x="299" y="216"/>
                  </a:lnTo>
                  <a:lnTo>
                    <a:pt x="271" y="191"/>
                  </a:lnTo>
                  <a:lnTo>
                    <a:pt x="239" y="163"/>
                  </a:lnTo>
                  <a:lnTo>
                    <a:pt x="207" y="138"/>
                  </a:lnTo>
                  <a:lnTo>
                    <a:pt x="172" y="112"/>
                  </a:lnTo>
                  <a:lnTo>
                    <a:pt x="139" y="86"/>
                  </a:lnTo>
                  <a:lnTo>
                    <a:pt x="104" y="62"/>
                  </a:lnTo>
                  <a:lnTo>
                    <a:pt x="70" y="39"/>
                  </a:lnTo>
                  <a:lnTo>
                    <a:pt x="35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49" name="Freeform 45"/>
            <p:cNvSpPr>
              <a:spLocks/>
            </p:cNvSpPr>
            <p:nvPr/>
          </p:nvSpPr>
          <p:spPr bwMode="auto">
            <a:xfrm>
              <a:off x="4767263" y="2016126"/>
              <a:ext cx="566738" cy="412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5"/>
                </a:cxn>
                <a:cxn ang="0">
                  <a:pos x="57" y="28"/>
                </a:cxn>
                <a:cxn ang="0">
                  <a:pos x="83" y="42"/>
                </a:cxn>
                <a:cxn ang="0">
                  <a:pos x="107" y="56"/>
                </a:cxn>
                <a:cxn ang="0">
                  <a:pos x="131" y="69"/>
                </a:cxn>
                <a:cxn ang="0">
                  <a:pos x="154" y="83"/>
                </a:cxn>
                <a:cxn ang="0">
                  <a:pos x="175" y="96"/>
                </a:cxn>
                <a:cxn ang="0">
                  <a:pos x="196" y="110"/>
                </a:cxn>
                <a:cxn ang="0">
                  <a:pos x="216" y="125"/>
                </a:cxn>
                <a:cxn ang="0">
                  <a:pos x="236" y="140"/>
                </a:cxn>
                <a:cxn ang="0">
                  <a:pos x="255" y="157"/>
                </a:cxn>
                <a:cxn ang="0">
                  <a:pos x="275" y="175"/>
                </a:cxn>
                <a:cxn ang="0">
                  <a:pos x="295" y="195"/>
                </a:cxn>
                <a:cxn ang="0">
                  <a:pos x="314" y="214"/>
                </a:cxn>
                <a:cxn ang="0">
                  <a:pos x="335" y="236"/>
                </a:cxn>
                <a:cxn ang="0">
                  <a:pos x="357" y="260"/>
                </a:cxn>
                <a:cxn ang="0">
                  <a:pos x="276" y="260"/>
                </a:cxn>
                <a:cxn ang="0">
                  <a:pos x="261" y="242"/>
                </a:cxn>
                <a:cxn ang="0">
                  <a:pos x="246" y="225"/>
                </a:cxn>
                <a:cxn ang="0">
                  <a:pos x="233" y="208"/>
                </a:cxn>
                <a:cxn ang="0">
                  <a:pos x="217" y="193"/>
                </a:cxn>
                <a:cxn ang="0">
                  <a:pos x="202" y="177"/>
                </a:cxn>
                <a:cxn ang="0">
                  <a:pos x="187" y="163"/>
                </a:cxn>
                <a:cxn ang="0">
                  <a:pos x="172" y="148"/>
                </a:cxn>
                <a:cxn ang="0">
                  <a:pos x="157" y="134"/>
                </a:cxn>
                <a:cxn ang="0">
                  <a:pos x="142" y="121"/>
                </a:cxn>
                <a:cxn ang="0">
                  <a:pos x="127" y="107"/>
                </a:cxn>
                <a:cxn ang="0">
                  <a:pos x="110" y="93"/>
                </a:cxn>
                <a:cxn ang="0">
                  <a:pos x="93" y="80"/>
                </a:cxn>
                <a:cxn ang="0">
                  <a:pos x="77" y="66"/>
                </a:cxn>
                <a:cxn ang="0">
                  <a:pos x="60" y="53"/>
                </a:cxn>
                <a:cxn ang="0">
                  <a:pos x="42" y="39"/>
                </a:cxn>
                <a:cxn ang="0">
                  <a:pos x="24" y="24"/>
                </a:cxn>
                <a:cxn ang="0">
                  <a:pos x="0" y="0"/>
                </a:cxn>
              </a:cxnLst>
              <a:rect l="0" t="0" r="r" b="b"/>
              <a:pathLst>
                <a:path w="357" h="260">
                  <a:moveTo>
                    <a:pt x="0" y="0"/>
                  </a:moveTo>
                  <a:lnTo>
                    <a:pt x="28" y="15"/>
                  </a:lnTo>
                  <a:lnTo>
                    <a:pt x="57" y="28"/>
                  </a:lnTo>
                  <a:lnTo>
                    <a:pt x="83" y="42"/>
                  </a:lnTo>
                  <a:lnTo>
                    <a:pt x="107" y="56"/>
                  </a:lnTo>
                  <a:lnTo>
                    <a:pt x="131" y="69"/>
                  </a:lnTo>
                  <a:lnTo>
                    <a:pt x="154" y="83"/>
                  </a:lnTo>
                  <a:lnTo>
                    <a:pt x="175" y="96"/>
                  </a:lnTo>
                  <a:lnTo>
                    <a:pt x="196" y="110"/>
                  </a:lnTo>
                  <a:lnTo>
                    <a:pt x="216" y="125"/>
                  </a:lnTo>
                  <a:lnTo>
                    <a:pt x="236" y="140"/>
                  </a:lnTo>
                  <a:lnTo>
                    <a:pt x="255" y="157"/>
                  </a:lnTo>
                  <a:lnTo>
                    <a:pt x="275" y="175"/>
                  </a:lnTo>
                  <a:lnTo>
                    <a:pt x="295" y="195"/>
                  </a:lnTo>
                  <a:lnTo>
                    <a:pt x="314" y="214"/>
                  </a:lnTo>
                  <a:lnTo>
                    <a:pt x="335" y="236"/>
                  </a:lnTo>
                  <a:lnTo>
                    <a:pt x="357" y="260"/>
                  </a:lnTo>
                  <a:lnTo>
                    <a:pt x="276" y="260"/>
                  </a:lnTo>
                  <a:lnTo>
                    <a:pt x="261" y="242"/>
                  </a:lnTo>
                  <a:lnTo>
                    <a:pt x="246" y="225"/>
                  </a:lnTo>
                  <a:lnTo>
                    <a:pt x="233" y="208"/>
                  </a:lnTo>
                  <a:lnTo>
                    <a:pt x="217" y="193"/>
                  </a:lnTo>
                  <a:lnTo>
                    <a:pt x="202" y="177"/>
                  </a:lnTo>
                  <a:lnTo>
                    <a:pt x="187" y="163"/>
                  </a:lnTo>
                  <a:lnTo>
                    <a:pt x="172" y="148"/>
                  </a:lnTo>
                  <a:lnTo>
                    <a:pt x="157" y="134"/>
                  </a:lnTo>
                  <a:lnTo>
                    <a:pt x="142" y="121"/>
                  </a:lnTo>
                  <a:lnTo>
                    <a:pt x="127" y="107"/>
                  </a:lnTo>
                  <a:lnTo>
                    <a:pt x="110" y="93"/>
                  </a:lnTo>
                  <a:lnTo>
                    <a:pt x="93" y="80"/>
                  </a:lnTo>
                  <a:lnTo>
                    <a:pt x="77" y="66"/>
                  </a:lnTo>
                  <a:lnTo>
                    <a:pt x="60" y="53"/>
                  </a:lnTo>
                  <a:lnTo>
                    <a:pt x="42" y="39"/>
                  </a:lnTo>
                  <a:lnTo>
                    <a:pt x="24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0" name="Freeform 47"/>
            <p:cNvSpPr>
              <a:spLocks/>
            </p:cNvSpPr>
            <p:nvPr/>
          </p:nvSpPr>
          <p:spPr bwMode="auto">
            <a:xfrm>
              <a:off x="6842125" y="3671888"/>
              <a:ext cx="55563" cy="33020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2" y="7"/>
                </a:cxn>
                <a:cxn ang="0">
                  <a:pos x="6" y="30"/>
                </a:cxn>
                <a:cxn ang="0">
                  <a:pos x="2" y="63"/>
                </a:cxn>
                <a:cxn ang="0">
                  <a:pos x="0" y="104"/>
                </a:cxn>
                <a:cxn ang="0">
                  <a:pos x="2" y="145"/>
                </a:cxn>
                <a:cxn ang="0">
                  <a:pos x="6" y="178"/>
                </a:cxn>
                <a:cxn ang="0">
                  <a:pos x="12" y="201"/>
                </a:cxn>
                <a:cxn ang="0">
                  <a:pos x="19" y="208"/>
                </a:cxn>
                <a:cxn ang="0">
                  <a:pos x="25" y="201"/>
                </a:cxn>
                <a:cxn ang="0">
                  <a:pos x="31" y="178"/>
                </a:cxn>
                <a:cxn ang="0">
                  <a:pos x="34" y="145"/>
                </a:cxn>
                <a:cxn ang="0">
                  <a:pos x="35" y="104"/>
                </a:cxn>
                <a:cxn ang="0">
                  <a:pos x="34" y="63"/>
                </a:cxn>
                <a:cxn ang="0">
                  <a:pos x="31" y="30"/>
                </a:cxn>
                <a:cxn ang="0">
                  <a:pos x="25" y="7"/>
                </a:cxn>
                <a:cxn ang="0">
                  <a:pos x="19" y="0"/>
                </a:cxn>
              </a:cxnLst>
              <a:rect l="0" t="0" r="r" b="b"/>
              <a:pathLst>
                <a:path w="35" h="208">
                  <a:moveTo>
                    <a:pt x="19" y="0"/>
                  </a:moveTo>
                  <a:lnTo>
                    <a:pt x="12" y="7"/>
                  </a:lnTo>
                  <a:lnTo>
                    <a:pt x="6" y="30"/>
                  </a:lnTo>
                  <a:lnTo>
                    <a:pt x="2" y="63"/>
                  </a:lnTo>
                  <a:lnTo>
                    <a:pt x="0" y="104"/>
                  </a:lnTo>
                  <a:lnTo>
                    <a:pt x="2" y="145"/>
                  </a:lnTo>
                  <a:lnTo>
                    <a:pt x="6" y="178"/>
                  </a:lnTo>
                  <a:lnTo>
                    <a:pt x="12" y="201"/>
                  </a:lnTo>
                  <a:lnTo>
                    <a:pt x="19" y="208"/>
                  </a:lnTo>
                  <a:lnTo>
                    <a:pt x="25" y="201"/>
                  </a:lnTo>
                  <a:lnTo>
                    <a:pt x="31" y="178"/>
                  </a:lnTo>
                  <a:lnTo>
                    <a:pt x="34" y="145"/>
                  </a:lnTo>
                  <a:lnTo>
                    <a:pt x="35" y="104"/>
                  </a:lnTo>
                  <a:lnTo>
                    <a:pt x="34" y="63"/>
                  </a:lnTo>
                  <a:lnTo>
                    <a:pt x="31" y="30"/>
                  </a:lnTo>
                  <a:lnTo>
                    <a:pt x="25" y="7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1" name="Freeform 48"/>
            <p:cNvSpPr>
              <a:spLocks/>
            </p:cNvSpPr>
            <p:nvPr/>
          </p:nvSpPr>
          <p:spPr bwMode="auto">
            <a:xfrm>
              <a:off x="4505325" y="3475038"/>
              <a:ext cx="74613" cy="8572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5" y="1"/>
                </a:cxn>
                <a:cxn ang="0">
                  <a:pos x="8" y="7"/>
                </a:cxn>
                <a:cxn ang="0">
                  <a:pos x="1" y="16"/>
                </a:cxn>
                <a:cxn ang="0">
                  <a:pos x="0" y="27"/>
                </a:cxn>
                <a:cxn ang="0">
                  <a:pos x="1" y="38"/>
                </a:cxn>
                <a:cxn ang="0">
                  <a:pos x="8" y="47"/>
                </a:cxn>
                <a:cxn ang="0">
                  <a:pos x="15" y="53"/>
                </a:cxn>
                <a:cxn ang="0">
                  <a:pos x="24" y="54"/>
                </a:cxn>
                <a:cxn ang="0">
                  <a:pos x="33" y="53"/>
                </a:cxn>
                <a:cxn ang="0">
                  <a:pos x="41" y="47"/>
                </a:cxn>
                <a:cxn ang="0">
                  <a:pos x="45" y="38"/>
                </a:cxn>
                <a:cxn ang="0">
                  <a:pos x="47" y="27"/>
                </a:cxn>
                <a:cxn ang="0">
                  <a:pos x="45" y="16"/>
                </a:cxn>
                <a:cxn ang="0">
                  <a:pos x="41" y="7"/>
                </a:cxn>
                <a:cxn ang="0">
                  <a:pos x="33" y="1"/>
                </a:cxn>
                <a:cxn ang="0">
                  <a:pos x="24" y="0"/>
                </a:cxn>
              </a:cxnLst>
              <a:rect l="0" t="0" r="r" b="b"/>
              <a:pathLst>
                <a:path w="47" h="54">
                  <a:moveTo>
                    <a:pt x="24" y="0"/>
                  </a:moveTo>
                  <a:lnTo>
                    <a:pt x="15" y="1"/>
                  </a:lnTo>
                  <a:lnTo>
                    <a:pt x="8" y="7"/>
                  </a:lnTo>
                  <a:lnTo>
                    <a:pt x="1" y="16"/>
                  </a:lnTo>
                  <a:lnTo>
                    <a:pt x="0" y="27"/>
                  </a:lnTo>
                  <a:lnTo>
                    <a:pt x="1" y="38"/>
                  </a:lnTo>
                  <a:lnTo>
                    <a:pt x="8" y="47"/>
                  </a:lnTo>
                  <a:lnTo>
                    <a:pt x="15" y="53"/>
                  </a:lnTo>
                  <a:lnTo>
                    <a:pt x="24" y="54"/>
                  </a:lnTo>
                  <a:lnTo>
                    <a:pt x="33" y="53"/>
                  </a:lnTo>
                  <a:lnTo>
                    <a:pt x="41" y="47"/>
                  </a:lnTo>
                  <a:lnTo>
                    <a:pt x="45" y="38"/>
                  </a:lnTo>
                  <a:lnTo>
                    <a:pt x="47" y="27"/>
                  </a:lnTo>
                  <a:lnTo>
                    <a:pt x="45" y="16"/>
                  </a:lnTo>
                  <a:lnTo>
                    <a:pt x="41" y="7"/>
                  </a:lnTo>
                  <a:lnTo>
                    <a:pt x="33" y="1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sp>
          <p:nvSpPr>
            <p:cNvPr id="152" name="Rektangel 257"/>
            <p:cNvSpPr/>
            <p:nvPr/>
          </p:nvSpPr>
          <p:spPr>
            <a:xfrm>
              <a:off x="-2827318" y="1341120"/>
              <a:ext cx="6984258" cy="3077213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Text" lastClr="000000"/>
                </a:solidFill>
                <a:latin typeface="Calibri"/>
                <a:ea typeface="+mn-ea"/>
              </a:endParaRPr>
            </a:p>
          </p:txBody>
        </p:sp>
        <p:grpSp>
          <p:nvGrpSpPr>
            <p:cNvPr id="9" name="Gruppe 159"/>
            <p:cNvGrpSpPr/>
            <p:nvPr/>
          </p:nvGrpSpPr>
          <p:grpSpPr>
            <a:xfrm>
              <a:off x="2432050" y="4066540"/>
              <a:ext cx="1008063" cy="1028700"/>
              <a:chOff x="2432050" y="4094163"/>
              <a:chExt cx="1008063" cy="1028700"/>
            </a:xfrm>
            <a:grpFill/>
          </p:grpSpPr>
          <p:sp>
            <p:nvSpPr>
              <p:cNvPr id="166" name="Freeform 33"/>
              <p:cNvSpPr>
                <a:spLocks/>
              </p:cNvSpPr>
              <p:nvPr/>
            </p:nvSpPr>
            <p:spPr bwMode="auto">
              <a:xfrm>
                <a:off x="2432050" y="4094163"/>
                <a:ext cx="1008063" cy="1028700"/>
              </a:xfrm>
              <a:custGeom>
                <a:avLst/>
                <a:gdLst/>
                <a:ahLst/>
                <a:cxnLst>
                  <a:cxn ang="0">
                    <a:pos x="286" y="1"/>
                  </a:cxn>
                  <a:cxn ang="0">
                    <a:pos x="224" y="15"/>
                  </a:cxn>
                  <a:cxn ang="0">
                    <a:pos x="166" y="39"/>
                  </a:cxn>
                  <a:cxn ang="0">
                    <a:pos x="116" y="74"/>
                  </a:cxn>
                  <a:cxn ang="0">
                    <a:pos x="72" y="118"/>
                  </a:cxn>
                  <a:cxn ang="0">
                    <a:pos x="39" y="171"/>
                  </a:cxn>
                  <a:cxn ang="0">
                    <a:pos x="15" y="228"/>
                  </a:cxn>
                  <a:cxn ang="0">
                    <a:pos x="1" y="290"/>
                  </a:cxn>
                  <a:cxn ang="0">
                    <a:pos x="1" y="357"/>
                  </a:cxn>
                  <a:cxn ang="0">
                    <a:pos x="15" y="420"/>
                  </a:cxn>
                  <a:cxn ang="0">
                    <a:pos x="39" y="479"/>
                  </a:cxn>
                  <a:cxn ang="0">
                    <a:pos x="72" y="530"/>
                  </a:cxn>
                  <a:cxn ang="0">
                    <a:pos x="116" y="574"/>
                  </a:cxn>
                  <a:cxn ang="0">
                    <a:pos x="166" y="609"/>
                  </a:cxn>
                  <a:cxn ang="0">
                    <a:pos x="224" y="633"/>
                  </a:cxn>
                  <a:cxn ang="0">
                    <a:pos x="286" y="647"/>
                  </a:cxn>
                  <a:cxn ang="0">
                    <a:pos x="349" y="647"/>
                  </a:cxn>
                  <a:cxn ang="0">
                    <a:pos x="411" y="633"/>
                  </a:cxn>
                  <a:cxn ang="0">
                    <a:pos x="468" y="609"/>
                  </a:cxn>
                  <a:cxn ang="0">
                    <a:pos x="520" y="574"/>
                  </a:cxn>
                  <a:cxn ang="0">
                    <a:pos x="562" y="530"/>
                  </a:cxn>
                  <a:cxn ang="0">
                    <a:pos x="597" y="479"/>
                  </a:cxn>
                  <a:cxn ang="0">
                    <a:pos x="621" y="420"/>
                  </a:cxn>
                  <a:cxn ang="0">
                    <a:pos x="633" y="357"/>
                  </a:cxn>
                  <a:cxn ang="0">
                    <a:pos x="633" y="290"/>
                  </a:cxn>
                  <a:cxn ang="0">
                    <a:pos x="621" y="228"/>
                  </a:cxn>
                  <a:cxn ang="0">
                    <a:pos x="597" y="171"/>
                  </a:cxn>
                  <a:cxn ang="0">
                    <a:pos x="562" y="118"/>
                  </a:cxn>
                  <a:cxn ang="0">
                    <a:pos x="520" y="74"/>
                  </a:cxn>
                  <a:cxn ang="0">
                    <a:pos x="468" y="39"/>
                  </a:cxn>
                  <a:cxn ang="0">
                    <a:pos x="411" y="15"/>
                  </a:cxn>
                  <a:cxn ang="0">
                    <a:pos x="349" y="1"/>
                  </a:cxn>
                </a:cxnLst>
                <a:rect l="0" t="0" r="r" b="b"/>
                <a:pathLst>
                  <a:path w="635" h="648">
                    <a:moveTo>
                      <a:pt x="317" y="0"/>
                    </a:moveTo>
                    <a:lnTo>
                      <a:pt x="286" y="1"/>
                    </a:lnTo>
                    <a:lnTo>
                      <a:pt x="254" y="6"/>
                    </a:lnTo>
                    <a:lnTo>
                      <a:pt x="224" y="15"/>
                    </a:lnTo>
                    <a:lnTo>
                      <a:pt x="195" y="25"/>
                    </a:lnTo>
                    <a:lnTo>
                      <a:pt x="166" y="39"/>
                    </a:lnTo>
                    <a:lnTo>
                      <a:pt x="140" y="56"/>
                    </a:lnTo>
                    <a:lnTo>
                      <a:pt x="116" y="74"/>
                    </a:lnTo>
                    <a:lnTo>
                      <a:pt x="94" y="95"/>
                    </a:lnTo>
                    <a:lnTo>
                      <a:pt x="72" y="118"/>
                    </a:lnTo>
                    <a:lnTo>
                      <a:pt x="54" y="143"/>
                    </a:lnTo>
                    <a:lnTo>
                      <a:pt x="39" y="171"/>
                    </a:lnTo>
                    <a:lnTo>
                      <a:pt x="26" y="198"/>
                    </a:lnTo>
                    <a:lnTo>
                      <a:pt x="15" y="228"/>
                    </a:lnTo>
                    <a:lnTo>
                      <a:pt x="6" y="258"/>
                    </a:lnTo>
                    <a:lnTo>
                      <a:pt x="1" y="290"/>
                    </a:lnTo>
                    <a:lnTo>
                      <a:pt x="0" y="323"/>
                    </a:lnTo>
                    <a:lnTo>
                      <a:pt x="1" y="357"/>
                    </a:lnTo>
                    <a:lnTo>
                      <a:pt x="6" y="388"/>
                    </a:lnTo>
                    <a:lnTo>
                      <a:pt x="15" y="420"/>
                    </a:lnTo>
                    <a:lnTo>
                      <a:pt x="26" y="450"/>
                    </a:lnTo>
                    <a:lnTo>
                      <a:pt x="39" y="479"/>
                    </a:lnTo>
                    <a:lnTo>
                      <a:pt x="54" y="505"/>
                    </a:lnTo>
                    <a:lnTo>
                      <a:pt x="72" y="530"/>
                    </a:lnTo>
                    <a:lnTo>
                      <a:pt x="94" y="553"/>
                    </a:lnTo>
                    <a:lnTo>
                      <a:pt x="116" y="574"/>
                    </a:lnTo>
                    <a:lnTo>
                      <a:pt x="140" y="592"/>
                    </a:lnTo>
                    <a:lnTo>
                      <a:pt x="166" y="609"/>
                    </a:lnTo>
                    <a:lnTo>
                      <a:pt x="195" y="623"/>
                    </a:lnTo>
                    <a:lnTo>
                      <a:pt x="224" y="633"/>
                    </a:lnTo>
                    <a:lnTo>
                      <a:pt x="254" y="642"/>
                    </a:lnTo>
                    <a:lnTo>
                      <a:pt x="286" y="647"/>
                    </a:lnTo>
                    <a:lnTo>
                      <a:pt x="317" y="648"/>
                    </a:lnTo>
                    <a:lnTo>
                      <a:pt x="349" y="647"/>
                    </a:lnTo>
                    <a:lnTo>
                      <a:pt x="381" y="642"/>
                    </a:lnTo>
                    <a:lnTo>
                      <a:pt x="411" y="633"/>
                    </a:lnTo>
                    <a:lnTo>
                      <a:pt x="441" y="623"/>
                    </a:lnTo>
                    <a:lnTo>
                      <a:pt x="468" y="609"/>
                    </a:lnTo>
                    <a:lnTo>
                      <a:pt x="494" y="592"/>
                    </a:lnTo>
                    <a:lnTo>
                      <a:pt x="520" y="574"/>
                    </a:lnTo>
                    <a:lnTo>
                      <a:pt x="543" y="553"/>
                    </a:lnTo>
                    <a:lnTo>
                      <a:pt x="562" y="530"/>
                    </a:lnTo>
                    <a:lnTo>
                      <a:pt x="580" y="505"/>
                    </a:lnTo>
                    <a:lnTo>
                      <a:pt x="597" y="479"/>
                    </a:lnTo>
                    <a:lnTo>
                      <a:pt x="611" y="450"/>
                    </a:lnTo>
                    <a:lnTo>
                      <a:pt x="621" y="420"/>
                    </a:lnTo>
                    <a:lnTo>
                      <a:pt x="629" y="388"/>
                    </a:lnTo>
                    <a:lnTo>
                      <a:pt x="633" y="357"/>
                    </a:lnTo>
                    <a:lnTo>
                      <a:pt x="635" y="323"/>
                    </a:lnTo>
                    <a:lnTo>
                      <a:pt x="633" y="290"/>
                    </a:lnTo>
                    <a:lnTo>
                      <a:pt x="629" y="258"/>
                    </a:lnTo>
                    <a:lnTo>
                      <a:pt x="621" y="228"/>
                    </a:lnTo>
                    <a:lnTo>
                      <a:pt x="611" y="198"/>
                    </a:lnTo>
                    <a:lnTo>
                      <a:pt x="597" y="171"/>
                    </a:lnTo>
                    <a:lnTo>
                      <a:pt x="580" y="143"/>
                    </a:lnTo>
                    <a:lnTo>
                      <a:pt x="562" y="118"/>
                    </a:lnTo>
                    <a:lnTo>
                      <a:pt x="543" y="95"/>
                    </a:lnTo>
                    <a:lnTo>
                      <a:pt x="520" y="74"/>
                    </a:lnTo>
                    <a:lnTo>
                      <a:pt x="494" y="56"/>
                    </a:lnTo>
                    <a:lnTo>
                      <a:pt x="468" y="39"/>
                    </a:lnTo>
                    <a:lnTo>
                      <a:pt x="441" y="25"/>
                    </a:lnTo>
                    <a:lnTo>
                      <a:pt x="411" y="15"/>
                    </a:lnTo>
                    <a:lnTo>
                      <a:pt x="381" y="6"/>
                    </a:lnTo>
                    <a:lnTo>
                      <a:pt x="349" y="1"/>
                    </a:lnTo>
                    <a:lnTo>
                      <a:pt x="3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67" name="Freeform 35"/>
              <p:cNvSpPr>
                <a:spLocks/>
              </p:cNvSpPr>
              <p:nvPr/>
            </p:nvSpPr>
            <p:spPr bwMode="auto">
              <a:xfrm>
                <a:off x="2600325" y="4268788"/>
                <a:ext cx="635000" cy="647700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58" y="5"/>
                  </a:cxn>
                  <a:cxn ang="0">
                    <a:pos x="122" y="17"/>
                  </a:cxn>
                  <a:cxn ang="0">
                    <a:pos x="87" y="35"/>
                  </a:cxn>
                  <a:cxn ang="0">
                    <a:pos x="59" y="61"/>
                  </a:cxn>
                  <a:cxn ang="0">
                    <a:pos x="34" y="91"/>
                  </a:cxn>
                  <a:cxn ang="0">
                    <a:pos x="15" y="126"/>
                  </a:cxn>
                  <a:cxn ang="0">
                    <a:pos x="4" y="165"/>
                  </a:cxn>
                  <a:cxn ang="0">
                    <a:pos x="0" y="206"/>
                  </a:cxn>
                  <a:cxn ang="0">
                    <a:pos x="4" y="247"/>
                  </a:cxn>
                  <a:cxn ang="0">
                    <a:pos x="15" y="284"/>
                  </a:cxn>
                  <a:cxn ang="0">
                    <a:pos x="34" y="318"/>
                  </a:cxn>
                  <a:cxn ang="0">
                    <a:pos x="59" y="348"/>
                  </a:cxn>
                  <a:cxn ang="0">
                    <a:pos x="87" y="373"/>
                  </a:cxn>
                  <a:cxn ang="0">
                    <a:pos x="122" y="392"/>
                  </a:cxn>
                  <a:cxn ang="0">
                    <a:pos x="158" y="404"/>
                  </a:cxn>
                  <a:cxn ang="0">
                    <a:pos x="199" y="408"/>
                  </a:cxn>
                  <a:cxn ang="0">
                    <a:pos x="240" y="404"/>
                  </a:cxn>
                  <a:cxn ang="0">
                    <a:pos x="278" y="392"/>
                  </a:cxn>
                  <a:cxn ang="0">
                    <a:pos x="311" y="373"/>
                  </a:cxn>
                  <a:cxn ang="0">
                    <a:pos x="341" y="348"/>
                  </a:cxn>
                  <a:cxn ang="0">
                    <a:pos x="365" y="318"/>
                  </a:cxn>
                  <a:cxn ang="0">
                    <a:pos x="384" y="284"/>
                  </a:cxn>
                  <a:cxn ang="0">
                    <a:pos x="396" y="247"/>
                  </a:cxn>
                  <a:cxn ang="0">
                    <a:pos x="400" y="206"/>
                  </a:cxn>
                  <a:cxn ang="0">
                    <a:pos x="396" y="165"/>
                  </a:cxn>
                  <a:cxn ang="0">
                    <a:pos x="384" y="126"/>
                  </a:cxn>
                  <a:cxn ang="0">
                    <a:pos x="365" y="91"/>
                  </a:cxn>
                  <a:cxn ang="0">
                    <a:pos x="341" y="61"/>
                  </a:cxn>
                  <a:cxn ang="0">
                    <a:pos x="311" y="35"/>
                  </a:cxn>
                  <a:cxn ang="0">
                    <a:pos x="278" y="17"/>
                  </a:cxn>
                  <a:cxn ang="0">
                    <a:pos x="240" y="5"/>
                  </a:cxn>
                  <a:cxn ang="0">
                    <a:pos x="199" y="0"/>
                  </a:cxn>
                </a:cxnLst>
                <a:rect l="0" t="0" r="r" b="b"/>
                <a:pathLst>
                  <a:path w="400" h="408">
                    <a:moveTo>
                      <a:pt x="199" y="0"/>
                    </a:moveTo>
                    <a:lnTo>
                      <a:pt x="158" y="5"/>
                    </a:lnTo>
                    <a:lnTo>
                      <a:pt x="122" y="17"/>
                    </a:lnTo>
                    <a:lnTo>
                      <a:pt x="87" y="35"/>
                    </a:lnTo>
                    <a:lnTo>
                      <a:pt x="59" y="61"/>
                    </a:lnTo>
                    <a:lnTo>
                      <a:pt x="34" y="91"/>
                    </a:lnTo>
                    <a:lnTo>
                      <a:pt x="15" y="126"/>
                    </a:lnTo>
                    <a:lnTo>
                      <a:pt x="4" y="165"/>
                    </a:lnTo>
                    <a:lnTo>
                      <a:pt x="0" y="206"/>
                    </a:lnTo>
                    <a:lnTo>
                      <a:pt x="4" y="247"/>
                    </a:lnTo>
                    <a:lnTo>
                      <a:pt x="15" y="284"/>
                    </a:lnTo>
                    <a:lnTo>
                      <a:pt x="34" y="318"/>
                    </a:lnTo>
                    <a:lnTo>
                      <a:pt x="59" y="348"/>
                    </a:lnTo>
                    <a:lnTo>
                      <a:pt x="87" y="373"/>
                    </a:lnTo>
                    <a:lnTo>
                      <a:pt x="122" y="392"/>
                    </a:lnTo>
                    <a:lnTo>
                      <a:pt x="158" y="404"/>
                    </a:lnTo>
                    <a:lnTo>
                      <a:pt x="199" y="408"/>
                    </a:lnTo>
                    <a:lnTo>
                      <a:pt x="240" y="404"/>
                    </a:lnTo>
                    <a:lnTo>
                      <a:pt x="278" y="392"/>
                    </a:lnTo>
                    <a:lnTo>
                      <a:pt x="311" y="373"/>
                    </a:lnTo>
                    <a:lnTo>
                      <a:pt x="341" y="348"/>
                    </a:lnTo>
                    <a:lnTo>
                      <a:pt x="365" y="318"/>
                    </a:lnTo>
                    <a:lnTo>
                      <a:pt x="384" y="284"/>
                    </a:lnTo>
                    <a:lnTo>
                      <a:pt x="396" y="247"/>
                    </a:lnTo>
                    <a:lnTo>
                      <a:pt x="400" y="206"/>
                    </a:lnTo>
                    <a:lnTo>
                      <a:pt x="396" y="165"/>
                    </a:lnTo>
                    <a:lnTo>
                      <a:pt x="384" y="126"/>
                    </a:lnTo>
                    <a:lnTo>
                      <a:pt x="365" y="91"/>
                    </a:lnTo>
                    <a:lnTo>
                      <a:pt x="341" y="61"/>
                    </a:lnTo>
                    <a:lnTo>
                      <a:pt x="311" y="35"/>
                    </a:lnTo>
                    <a:lnTo>
                      <a:pt x="278" y="17"/>
                    </a:lnTo>
                    <a:lnTo>
                      <a:pt x="240" y="5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68" name="Freeform 37"/>
              <p:cNvSpPr>
                <a:spLocks/>
              </p:cNvSpPr>
              <p:nvPr/>
            </p:nvSpPr>
            <p:spPr bwMode="auto">
              <a:xfrm>
                <a:off x="2693988" y="4360863"/>
                <a:ext cx="450850" cy="460375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13" y="3"/>
                  </a:cxn>
                  <a:cxn ang="0">
                    <a:pos x="86" y="12"/>
                  </a:cxn>
                  <a:cxn ang="0">
                    <a:pos x="62" y="25"/>
                  </a:cxn>
                  <a:cxn ang="0">
                    <a:pos x="42" y="43"/>
                  </a:cxn>
                  <a:cxn ang="0">
                    <a:pos x="24" y="65"/>
                  </a:cxn>
                  <a:cxn ang="0">
                    <a:pos x="10" y="89"/>
                  </a:cxn>
                  <a:cxn ang="0">
                    <a:pos x="3" y="117"/>
                  </a:cxn>
                  <a:cxn ang="0">
                    <a:pos x="0" y="146"/>
                  </a:cxn>
                  <a:cxn ang="0">
                    <a:pos x="3" y="175"/>
                  </a:cxn>
                  <a:cxn ang="0">
                    <a:pos x="10" y="202"/>
                  </a:cxn>
                  <a:cxn ang="0">
                    <a:pos x="24" y="226"/>
                  </a:cxn>
                  <a:cxn ang="0">
                    <a:pos x="42" y="247"/>
                  </a:cxn>
                  <a:cxn ang="0">
                    <a:pos x="62" y="266"/>
                  </a:cxn>
                  <a:cxn ang="0">
                    <a:pos x="86" y="278"/>
                  </a:cxn>
                  <a:cxn ang="0">
                    <a:pos x="113" y="287"/>
                  </a:cxn>
                  <a:cxn ang="0">
                    <a:pos x="142" y="290"/>
                  </a:cxn>
                  <a:cxn ang="0">
                    <a:pos x="170" y="287"/>
                  </a:cxn>
                  <a:cxn ang="0">
                    <a:pos x="198" y="278"/>
                  </a:cxn>
                  <a:cxn ang="0">
                    <a:pos x="222" y="266"/>
                  </a:cxn>
                  <a:cxn ang="0">
                    <a:pos x="243" y="247"/>
                  </a:cxn>
                  <a:cxn ang="0">
                    <a:pos x="260" y="226"/>
                  </a:cxn>
                  <a:cxn ang="0">
                    <a:pos x="273" y="202"/>
                  </a:cxn>
                  <a:cxn ang="0">
                    <a:pos x="281" y="175"/>
                  </a:cxn>
                  <a:cxn ang="0">
                    <a:pos x="284" y="146"/>
                  </a:cxn>
                  <a:cxn ang="0">
                    <a:pos x="281" y="117"/>
                  </a:cxn>
                  <a:cxn ang="0">
                    <a:pos x="273" y="89"/>
                  </a:cxn>
                  <a:cxn ang="0">
                    <a:pos x="260" y="65"/>
                  </a:cxn>
                  <a:cxn ang="0">
                    <a:pos x="243" y="43"/>
                  </a:cxn>
                  <a:cxn ang="0">
                    <a:pos x="222" y="25"/>
                  </a:cxn>
                  <a:cxn ang="0">
                    <a:pos x="198" y="12"/>
                  </a:cxn>
                  <a:cxn ang="0">
                    <a:pos x="170" y="3"/>
                  </a:cxn>
                  <a:cxn ang="0">
                    <a:pos x="142" y="0"/>
                  </a:cxn>
                </a:cxnLst>
                <a:rect l="0" t="0" r="r" b="b"/>
                <a:pathLst>
                  <a:path w="284" h="290">
                    <a:moveTo>
                      <a:pt x="142" y="0"/>
                    </a:moveTo>
                    <a:lnTo>
                      <a:pt x="113" y="3"/>
                    </a:lnTo>
                    <a:lnTo>
                      <a:pt x="86" y="12"/>
                    </a:lnTo>
                    <a:lnTo>
                      <a:pt x="62" y="25"/>
                    </a:lnTo>
                    <a:lnTo>
                      <a:pt x="42" y="43"/>
                    </a:lnTo>
                    <a:lnTo>
                      <a:pt x="24" y="65"/>
                    </a:lnTo>
                    <a:lnTo>
                      <a:pt x="10" y="89"/>
                    </a:lnTo>
                    <a:lnTo>
                      <a:pt x="3" y="117"/>
                    </a:lnTo>
                    <a:lnTo>
                      <a:pt x="0" y="146"/>
                    </a:lnTo>
                    <a:lnTo>
                      <a:pt x="3" y="175"/>
                    </a:lnTo>
                    <a:lnTo>
                      <a:pt x="10" y="202"/>
                    </a:lnTo>
                    <a:lnTo>
                      <a:pt x="24" y="226"/>
                    </a:lnTo>
                    <a:lnTo>
                      <a:pt x="42" y="247"/>
                    </a:lnTo>
                    <a:lnTo>
                      <a:pt x="62" y="266"/>
                    </a:lnTo>
                    <a:lnTo>
                      <a:pt x="86" y="278"/>
                    </a:lnTo>
                    <a:lnTo>
                      <a:pt x="113" y="287"/>
                    </a:lnTo>
                    <a:lnTo>
                      <a:pt x="142" y="290"/>
                    </a:lnTo>
                    <a:lnTo>
                      <a:pt x="170" y="287"/>
                    </a:lnTo>
                    <a:lnTo>
                      <a:pt x="198" y="278"/>
                    </a:lnTo>
                    <a:lnTo>
                      <a:pt x="222" y="266"/>
                    </a:lnTo>
                    <a:lnTo>
                      <a:pt x="243" y="247"/>
                    </a:lnTo>
                    <a:lnTo>
                      <a:pt x="260" y="226"/>
                    </a:lnTo>
                    <a:lnTo>
                      <a:pt x="273" y="202"/>
                    </a:lnTo>
                    <a:lnTo>
                      <a:pt x="281" y="175"/>
                    </a:lnTo>
                    <a:lnTo>
                      <a:pt x="284" y="146"/>
                    </a:lnTo>
                    <a:lnTo>
                      <a:pt x="281" y="117"/>
                    </a:lnTo>
                    <a:lnTo>
                      <a:pt x="273" y="89"/>
                    </a:lnTo>
                    <a:lnTo>
                      <a:pt x="260" y="65"/>
                    </a:lnTo>
                    <a:lnTo>
                      <a:pt x="243" y="43"/>
                    </a:lnTo>
                    <a:lnTo>
                      <a:pt x="222" y="25"/>
                    </a:lnTo>
                    <a:lnTo>
                      <a:pt x="198" y="12"/>
                    </a:lnTo>
                    <a:lnTo>
                      <a:pt x="170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10" name="Gruppe 163"/>
            <p:cNvGrpSpPr/>
            <p:nvPr/>
          </p:nvGrpSpPr>
          <p:grpSpPr>
            <a:xfrm>
              <a:off x="389914" y="4066540"/>
              <a:ext cx="1008063" cy="1028700"/>
              <a:chOff x="-417806" y="4008438"/>
              <a:chExt cx="1008063" cy="1028700"/>
            </a:xfrm>
            <a:grpFill/>
          </p:grpSpPr>
          <p:sp>
            <p:nvSpPr>
              <p:cNvPr id="163" name="Freeform 33"/>
              <p:cNvSpPr>
                <a:spLocks/>
              </p:cNvSpPr>
              <p:nvPr/>
            </p:nvSpPr>
            <p:spPr bwMode="auto">
              <a:xfrm>
                <a:off x="-417806" y="4008438"/>
                <a:ext cx="1008063" cy="1028700"/>
              </a:xfrm>
              <a:custGeom>
                <a:avLst/>
                <a:gdLst/>
                <a:ahLst/>
                <a:cxnLst>
                  <a:cxn ang="0">
                    <a:pos x="286" y="1"/>
                  </a:cxn>
                  <a:cxn ang="0">
                    <a:pos x="224" y="15"/>
                  </a:cxn>
                  <a:cxn ang="0">
                    <a:pos x="166" y="39"/>
                  </a:cxn>
                  <a:cxn ang="0">
                    <a:pos x="116" y="74"/>
                  </a:cxn>
                  <a:cxn ang="0">
                    <a:pos x="72" y="118"/>
                  </a:cxn>
                  <a:cxn ang="0">
                    <a:pos x="39" y="171"/>
                  </a:cxn>
                  <a:cxn ang="0">
                    <a:pos x="15" y="228"/>
                  </a:cxn>
                  <a:cxn ang="0">
                    <a:pos x="1" y="290"/>
                  </a:cxn>
                  <a:cxn ang="0">
                    <a:pos x="1" y="357"/>
                  </a:cxn>
                  <a:cxn ang="0">
                    <a:pos x="15" y="420"/>
                  </a:cxn>
                  <a:cxn ang="0">
                    <a:pos x="39" y="479"/>
                  </a:cxn>
                  <a:cxn ang="0">
                    <a:pos x="72" y="530"/>
                  </a:cxn>
                  <a:cxn ang="0">
                    <a:pos x="116" y="574"/>
                  </a:cxn>
                  <a:cxn ang="0">
                    <a:pos x="166" y="609"/>
                  </a:cxn>
                  <a:cxn ang="0">
                    <a:pos x="224" y="633"/>
                  </a:cxn>
                  <a:cxn ang="0">
                    <a:pos x="286" y="647"/>
                  </a:cxn>
                  <a:cxn ang="0">
                    <a:pos x="349" y="647"/>
                  </a:cxn>
                  <a:cxn ang="0">
                    <a:pos x="411" y="633"/>
                  </a:cxn>
                  <a:cxn ang="0">
                    <a:pos x="468" y="609"/>
                  </a:cxn>
                  <a:cxn ang="0">
                    <a:pos x="520" y="574"/>
                  </a:cxn>
                  <a:cxn ang="0">
                    <a:pos x="562" y="530"/>
                  </a:cxn>
                  <a:cxn ang="0">
                    <a:pos x="597" y="479"/>
                  </a:cxn>
                  <a:cxn ang="0">
                    <a:pos x="621" y="420"/>
                  </a:cxn>
                  <a:cxn ang="0">
                    <a:pos x="633" y="357"/>
                  </a:cxn>
                  <a:cxn ang="0">
                    <a:pos x="633" y="290"/>
                  </a:cxn>
                  <a:cxn ang="0">
                    <a:pos x="621" y="228"/>
                  </a:cxn>
                  <a:cxn ang="0">
                    <a:pos x="597" y="171"/>
                  </a:cxn>
                  <a:cxn ang="0">
                    <a:pos x="562" y="118"/>
                  </a:cxn>
                  <a:cxn ang="0">
                    <a:pos x="520" y="74"/>
                  </a:cxn>
                  <a:cxn ang="0">
                    <a:pos x="468" y="39"/>
                  </a:cxn>
                  <a:cxn ang="0">
                    <a:pos x="411" y="15"/>
                  </a:cxn>
                  <a:cxn ang="0">
                    <a:pos x="349" y="1"/>
                  </a:cxn>
                </a:cxnLst>
                <a:rect l="0" t="0" r="r" b="b"/>
                <a:pathLst>
                  <a:path w="635" h="648">
                    <a:moveTo>
                      <a:pt x="317" y="0"/>
                    </a:moveTo>
                    <a:lnTo>
                      <a:pt x="286" y="1"/>
                    </a:lnTo>
                    <a:lnTo>
                      <a:pt x="254" y="6"/>
                    </a:lnTo>
                    <a:lnTo>
                      <a:pt x="224" y="15"/>
                    </a:lnTo>
                    <a:lnTo>
                      <a:pt x="195" y="25"/>
                    </a:lnTo>
                    <a:lnTo>
                      <a:pt x="166" y="39"/>
                    </a:lnTo>
                    <a:lnTo>
                      <a:pt x="140" y="56"/>
                    </a:lnTo>
                    <a:lnTo>
                      <a:pt x="116" y="74"/>
                    </a:lnTo>
                    <a:lnTo>
                      <a:pt x="94" y="95"/>
                    </a:lnTo>
                    <a:lnTo>
                      <a:pt x="72" y="118"/>
                    </a:lnTo>
                    <a:lnTo>
                      <a:pt x="54" y="143"/>
                    </a:lnTo>
                    <a:lnTo>
                      <a:pt x="39" y="171"/>
                    </a:lnTo>
                    <a:lnTo>
                      <a:pt x="26" y="198"/>
                    </a:lnTo>
                    <a:lnTo>
                      <a:pt x="15" y="228"/>
                    </a:lnTo>
                    <a:lnTo>
                      <a:pt x="6" y="258"/>
                    </a:lnTo>
                    <a:lnTo>
                      <a:pt x="1" y="290"/>
                    </a:lnTo>
                    <a:lnTo>
                      <a:pt x="0" y="323"/>
                    </a:lnTo>
                    <a:lnTo>
                      <a:pt x="1" y="357"/>
                    </a:lnTo>
                    <a:lnTo>
                      <a:pt x="6" y="388"/>
                    </a:lnTo>
                    <a:lnTo>
                      <a:pt x="15" y="420"/>
                    </a:lnTo>
                    <a:lnTo>
                      <a:pt x="26" y="450"/>
                    </a:lnTo>
                    <a:lnTo>
                      <a:pt x="39" y="479"/>
                    </a:lnTo>
                    <a:lnTo>
                      <a:pt x="54" y="505"/>
                    </a:lnTo>
                    <a:lnTo>
                      <a:pt x="72" y="530"/>
                    </a:lnTo>
                    <a:lnTo>
                      <a:pt x="94" y="553"/>
                    </a:lnTo>
                    <a:lnTo>
                      <a:pt x="116" y="574"/>
                    </a:lnTo>
                    <a:lnTo>
                      <a:pt x="140" y="592"/>
                    </a:lnTo>
                    <a:lnTo>
                      <a:pt x="166" y="609"/>
                    </a:lnTo>
                    <a:lnTo>
                      <a:pt x="195" y="623"/>
                    </a:lnTo>
                    <a:lnTo>
                      <a:pt x="224" y="633"/>
                    </a:lnTo>
                    <a:lnTo>
                      <a:pt x="254" y="642"/>
                    </a:lnTo>
                    <a:lnTo>
                      <a:pt x="286" y="647"/>
                    </a:lnTo>
                    <a:lnTo>
                      <a:pt x="317" y="648"/>
                    </a:lnTo>
                    <a:lnTo>
                      <a:pt x="349" y="647"/>
                    </a:lnTo>
                    <a:lnTo>
                      <a:pt x="381" y="642"/>
                    </a:lnTo>
                    <a:lnTo>
                      <a:pt x="411" y="633"/>
                    </a:lnTo>
                    <a:lnTo>
                      <a:pt x="441" y="623"/>
                    </a:lnTo>
                    <a:lnTo>
                      <a:pt x="468" y="609"/>
                    </a:lnTo>
                    <a:lnTo>
                      <a:pt x="494" y="592"/>
                    </a:lnTo>
                    <a:lnTo>
                      <a:pt x="520" y="574"/>
                    </a:lnTo>
                    <a:lnTo>
                      <a:pt x="543" y="553"/>
                    </a:lnTo>
                    <a:lnTo>
                      <a:pt x="562" y="530"/>
                    </a:lnTo>
                    <a:lnTo>
                      <a:pt x="580" y="505"/>
                    </a:lnTo>
                    <a:lnTo>
                      <a:pt x="597" y="479"/>
                    </a:lnTo>
                    <a:lnTo>
                      <a:pt x="611" y="450"/>
                    </a:lnTo>
                    <a:lnTo>
                      <a:pt x="621" y="420"/>
                    </a:lnTo>
                    <a:lnTo>
                      <a:pt x="629" y="388"/>
                    </a:lnTo>
                    <a:lnTo>
                      <a:pt x="633" y="357"/>
                    </a:lnTo>
                    <a:lnTo>
                      <a:pt x="635" y="323"/>
                    </a:lnTo>
                    <a:lnTo>
                      <a:pt x="633" y="290"/>
                    </a:lnTo>
                    <a:lnTo>
                      <a:pt x="629" y="258"/>
                    </a:lnTo>
                    <a:lnTo>
                      <a:pt x="621" y="228"/>
                    </a:lnTo>
                    <a:lnTo>
                      <a:pt x="611" y="198"/>
                    </a:lnTo>
                    <a:lnTo>
                      <a:pt x="597" y="171"/>
                    </a:lnTo>
                    <a:lnTo>
                      <a:pt x="580" y="143"/>
                    </a:lnTo>
                    <a:lnTo>
                      <a:pt x="562" y="118"/>
                    </a:lnTo>
                    <a:lnTo>
                      <a:pt x="543" y="95"/>
                    </a:lnTo>
                    <a:lnTo>
                      <a:pt x="520" y="74"/>
                    </a:lnTo>
                    <a:lnTo>
                      <a:pt x="494" y="56"/>
                    </a:lnTo>
                    <a:lnTo>
                      <a:pt x="468" y="39"/>
                    </a:lnTo>
                    <a:lnTo>
                      <a:pt x="441" y="25"/>
                    </a:lnTo>
                    <a:lnTo>
                      <a:pt x="411" y="15"/>
                    </a:lnTo>
                    <a:lnTo>
                      <a:pt x="381" y="6"/>
                    </a:lnTo>
                    <a:lnTo>
                      <a:pt x="349" y="1"/>
                    </a:lnTo>
                    <a:lnTo>
                      <a:pt x="3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64" name="Freeform 35"/>
              <p:cNvSpPr>
                <a:spLocks/>
              </p:cNvSpPr>
              <p:nvPr/>
            </p:nvSpPr>
            <p:spPr bwMode="auto">
              <a:xfrm>
                <a:off x="-249530" y="4183063"/>
                <a:ext cx="635001" cy="647701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58" y="5"/>
                  </a:cxn>
                  <a:cxn ang="0">
                    <a:pos x="122" y="17"/>
                  </a:cxn>
                  <a:cxn ang="0">
                    <a:pos x="87" y="35"/>
                  </a:cxn>
                  <a:cxn ang="0">
                    <a:pos x="59" y="61"/>
                  </a:cxn>
                  <a:cxn ang="0">
                    <a:pos x="34" y="91"/>
                  </a:cxn>
                  <a:cxn ang="0">
                    <a:pos x="15" y="126"/>
                  </a:cxn>
                  <a:cxn ang="0">
                    <a:pos x="4" y="165"/>
                  </a:cxn>
                  <a:cxn ang="0">
                    <a:pos x="0" y="206"/>
                  </a:cxn>
                  <a:cxn ang="0">
                    <a:pos x="4" y="247"/>
                  </a:cxn>
                  <a:cxn ang="0">
                    <a:pos x="15" y="284"/>
                  </a:cxn>
                  <a:cxn ang="0">
                    <a:pos x="34" y="318"/>
                  </a:cxn>
                  <a:cxn ang="0">
                    <a:pos x="59" y="348"/>
                  </a:cxn>
                  <a:cxn ang="0">
                    <a:pos x="87" y="373"/>
                  </a:cxn>
                  <a:cxn ang="0">
                    <a:pos x="122" y="392"/>
                  </a:cxn>
                  <a:cxn ang="0">
                    <a:pos x="158" y="404"/>
                  </a:cxn>
                  <a:cxn ang="0">
                    <a:pos x="199" y="408"/>
                  </a:cxn>
                  <a:cxn ang="0">
                    <a:pos x="240" y="404"/>
                  </a:cxn>
                  <a:cxn ang="0">
                    <a:pos x="278" y="392"/>
                  </a:cxn>
                  <a:cxn ang="0">
                    <a:pos x="311" y="373"/>
                  </a:cxn>
                  <a:cxn ang="0">
                    <a:pos x="341" y="348"/>
                  </a:cxn>
                  <a:cxn ang="0">
                    <a:pos x="365" y="318"/>
                  </a:cxn>
                  <a:cxn ang="0">
                    <a:pos x="384" y="284"/>
                  </a:cxn>
                  <a:cxn ang="0">
                    <a:pos x="396" y="247"/>
                  </a:cxn>
                  <a:cxn ang="0">
                    <a:pos x="400" y="206"/>
                  </a:cxn>
                  <a:cxn ang="0">
                    <a:pos x="396" y="165"/>
                  </a:cxn>
                  <a:cxn ang="0">
                    <a:pos x="384" y="126"/>
                  </a:cxn>
                  <a:cxn ang="0">
                    <a:pos x="365" y="91"/>
                  </a:cxn>
                  <a:cxn ang="0">
                    <a:pos x="341" y="61"/>
                  </a:cxn>
                  <a:cxn ang="0">
                    <a:pos x="311" y="35"/>
                  </a:cxn>
                  <a:cxn ang="0">
                    <a:pos x="278" y="17"/>
                  </a:cxn>
                  <a:cxn ang="0">
                    <a:pos x="240" y="5"/>
                  </a:cxn>
                  <a:cxn ang="0">
                    <a:pos x="199" y="0"/>
                  </a:cxn>
                </a:cxnLst>
                <a:rect l="0" t="0" r="r" b="b"/>
                <a:pathLst>
                  <a:path w="400" h="408">
                    <a:moveTo>
                      <a:pt x="199" y="0"/>
                    </a:moveTo>
                    <a:lnTo>
                      <a:pt x="158" y="5"/>
                    </a:lnTo>
                    <a:lnTo>
                      <a:pt x="122" y="17"/>
                    </a:lnTo>
                    <a:lnTo>
                      <a:pt x="87" y="35"/>
                    </a:lnTo>
                    <a:lnTo>
                      <a:pt x="59" y="61"/>
                    </a:lnTo>
                    <a:lnTo>
                      <a:pt x="34" y="91"/>
                    </a:lnTo>
                    <a:lnTo>
                      <a:pt x="15" y="126"/>
                    </a:lnTo>
                    <a:lnTo>
                      <a:pt x="4" y="165"/>
                    </a:lnTo>
                    <a:lnTo>
                      <a:pt x="0" y="206"/>
                    </a:lnTo>
                    <a:lnTo>
                      <a:pt x="4" y="247"/>
                    </a:lnTo>
                    <a:lnTo>
                      <a:pt x="15" y="284"/>
                    </a:lnTo>
                    <a:lnTo>
                      <a:pt x="34" y="318"/>
                    </a:lnTo>
                    <a:lnTo>
                      <a:pt x="59" y="348"/>
                    </a:lnTo>
                    <a:lnTo>
                      <a:pt x="87" y="373"/>
                    </a:lnTo>
                    <a:lnTo>
                      <a:pt x="122" y="392"/>
                    </a:lnTo>
                    <a:lnTo>
                      <a:pt x="158" y="404"/>
                    </a:lnTo>
                    <a:lnTo>
                      <a:pt x="199" y="408"/>
                    </a:lnTo>
                    <a:lnTo>
                      <a:pt x="240" y="404"/>
                    </a:lnTo>
                    <a:lnTo>
                      <a:pt x="278" y="392"/>
                    </a:lnTo>
                    <a:lnTo>
                      <a:pt x="311" y="373"/>
                    </a:lnTo>
                    <a:lnTo>
                      <a:pt x="341" y="348"/>
                    </a:lnTo>
                    <a:lnTo>
                      <a:pt x="365" y="318"/>
                    </a:lnTo>
                    <a:lnTo>
                      <a:pt x="384" y="284"/>
                    </a:lnTo>
                    <a:lnTo>
                      <a:pt x="396" y="247"/>
                    </a:lnTo>
                    <a:lnTo>
                      <a:pt x="400" y="206"/>
                    </a:lnTo>
                    <a:lnTo>
                      <a:pt x="396" y="165"/>
                    </a:lnTo>
                    <a:lnTo>
                      <a:pt x="384" y="126"/>
                    </a:lnTo>
                    <a:lnTo>
                      <a:pt x="365" y="91"/>
                    </a:lnTo>
                    <a:lnTo>
                      <a:pt x="341" y="61"/>
                    </a:lnTo>
                    <a:lnTo>
                      <a:pt x="311" y="35"/>
                    </a:lnTo>
                    <a:lnTo>
                      <a:pt x="278" y="17"/>
                    </a:lnTo>
                    <a:lnTo>
                      <a:pt x="240" y="5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65" name="Freeform 37"/>
              <p:cNvSpPr>
                <a:spLocks/>
              </p:cNvSpPr>
              <p:nvPr/>
            </p:nvSpPr>
            <p:spPr bwMode="auto">
              <a:xfrm>
                <a:off x="-242094" y="4275138"/>
                <a:ext cx="450850" cy="460375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13" y="3"/>
                  </a:cxn>
                  <a:cxn ang="0">
                    <a:pos x="86" y="12"/>
                  </a:cxn>
                  <a:cxn ang="0">
                    <a:pos x="62" y="25"/>
                  </a:cxn>
                  <a:cxn ang="0">
                    <a:pos x="42" y="43"/>
                  </a:cxn>
                  <a:cxn ang="0">
                    <a:pos x="24" y="65"/>
                  </a:cxn>
                  <a:cxn ang="0">
                    <a:pos x="10" y="89"/>
                  </a:cxn>
                  <a:cxn ang="0">
                    <a:pos x="3" y="117"/>
                  </a:cxn>
                  <a:cxn ang="0">
                    <a:pos x="0" y="146"/>
                  </a:cxn>
                  <a:cxn ang="0">
                    <a:pos x="3" y="175"/>
                  </a:cxn>
                  <a:cxn ang="0">
                    <a:pos x="10" y="202"/>
                  </a:cxn>
                  <a:cxn ang="0">
                    <a:pos x="24" y="226"/>
                  </a:cxn>
                  <a:cxn ang="0">
                    <a:pos x="42" y="247"/>
                  </a:cxn>
                  <a:cxn ang="0">
                    <a:pos x="62" y="266"/>
                  </a:cxn>
                  <a:cxn ang="0">
                    <a:pos x="86" y="278"/>
                  </a:cxn>
                  <a:cxn ang="0">
                    <a:pos x="113" y="287"/>
                  </a:cxn>
                  <a:cxn ang="0">
                    <a:pos x="142" y="290"/>
                  </a:cxn>
                  <a:cxn ang="0">
                    <a:pos x="170" y="287"/>
                  </a:cxn>
                  <a:cxn ang="0">
                    <a:pos x="198" y="278"/>
                  </a:cxn>
                  <a:cxn ang="0">
                    <a:pos x="222" y="266"/>
                  </a:cxn>
                  <a:cxn ang="0">
                    <a:pos x="243" y="247"/>
                  </a:cxn>
                  <a:cxn ang="0">
                    <a:pos x="260" y="226"/>
                  </a:cxn>
                  <a:cxn ang="0">
                    <a:pos x="273" y="202"/>
                  </a:cxn>
                  <a:cxn ang="0">
                    <a:pos x="281" y="175"/>
                  </a:cxn>
                  <a:cxn ang="0">
                    <a:pos x="284" y="146"/>
                  </a:cxn>
                  <a:cxn ang="0">
                    <a:pos x="281" y="117"/>
                  </a:cxn>
                  <a:cxn ang="0">
                    <a:pos x="273" y="89"/>
                  </a:cxn>
                  <a:cxn ang="0">
                    <a:pos x="260" y="65"/>
                  </a:cxn>
                  <a:cxn ang="0">
                    <a:pos x="243" y="43"/>
                  </a:cxn>
                  <a:cxn ang="0">
                    <a:pos x="222" y="25"/>
                  </a:cxn>
                  <a:cxn ang="0">
                    <a:pos x="198" y="12"/>
                  </a:cxn>
                  <a:cxn ang="0">
                    <a:pos x="170" y="3"/>
                  </a:cxn>
                  <a:cxn ang="0">
                    <a:pos x="142" y="0"/>
                  </a:cxn>
                </a:cxnLst>
                <a:rect l="0" t="0" r="r" b="b"/>
                <a:pathLst>
                  <a:path w="284" h="290">
                    <a:moveTo>
                      <a:pt x="142" y="0"/>
                    </a:moveTo>
                    <a:lnTo>
                      <a:pt x="113" y="3"/>
                    </a:lnTo>
                    <a:lnTo>
                      <a:pt x="86" y="12"/>
                    </a:lnTo>
                    <a:lnTo>
                      <a:pt x="62" y="25"/>
                    </a:lnTo>
                    <a:lnTo>
                      <a:pt x="42" y="43"/>
                    </a:lnTo>
                    <a:lnTo>
                      <a:pt x="24" y="65"/>
                    </a:lnTo>
                    <a:lnTo>
                      <a:pt x="10" y="89"/>
                    </a:lnTo>
                    <a:lnTo>
                      <a:pt x="3" y="117"/>
                    </a:lnTo>
                    <a:lnTo>
                      <a:pt x="0" y="146"/>
                    </a:lnTo>
                    <a:lnTo>
                      <a:pt x="3" y="175"/>
                    </a:lnTo>
                    <a:lnTo>
                      <a:pt x="10" y="202"/>
                    </a:lnTo>
                    <a:lnTo>
                      <a:pt x="24" y="226"/>
                    </a:lnTo>
                    <a:lnTo>
                      <a:pt x="42" y="247"/>
                    </a:lnTo>
                    <a:lnTo>
                      <a:pt x="62" y="266"/>
                    </a:lnTo>
                    <a:lnTo>
                      <a:pt x="86" y="278"/>
                    </a:lnTo>
                    <a:lnTo>
                      <a:pt x="113" y="287"/>
                    </a:lnTo>
                    <a:lnTo>
                      <a:pt x="142" y="290"/>
                    </a:lnTo>
                    <a:lnTo>
                      <a:pt x="170" y="287"/>
                    </a:lnTo>
                    <a:lnTo>
                      <a:pt x="198" y="278"/>
                    </a:lnTo>
                    <a:lnTo>
                      <a:pt x="222" y="266"/>
                    </a:lnTo>
                    <a:lnTo>
                      <a:pt x="243" y="247"/>
                    </a:lnTo>
                    <a:lnTo>
                      <a:pt x="260" y="226"/>
                    </a:lnTo>
                    <a:lnTo>
                      <a:pt x="273" y="202"/>
                    </a:lnTo>
                    <a:lnTo>
                      <a:pt x="281" y="175"/>
                    </a:lnTo>
                    <a:lnTo>
                      <a:pt x="284" y="146"/>
                    </a:lnTo>
                    <a:lnTo>
                      <a:pt x="281" y="117"/>
                    </a:lnTo>
                    <a:lnTo>
                      <a:pt x="273" y="89"/>
                    </a:lnTo>
                    <a:lnTo>
                      <a:pt x="260" y="65"/>
                    </a:lnTo>
                    <a:lnTo>
                      <a:pt x="243" y="43"/>
                    </a:lnTo>
                    <a:lnTo>
                      <a:pt x="222" y="25"/>
                    </a:lnTo>
                    <a:lnTo>
                      <a:pt x="198" y="12"/>
                    </a:lnTo>
                    <a:lnTo>
                      <a:pt x="170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11" name="Gruppe 167"/>
            <p:cNvGrpSpPr/>
            <p:nvPr/>
          </p:nvGrpSpPr>
          <p:grpSpPr>
            <a:xfrm>
              <a:off x="-717392" y="4066540"/>
              <a:ext cx="1008063" cy="1028700"/>
              <a:chOff x="-504032" y="4008438"/>
              <a:chExt cx="1008063" cy="1028700"/>
            </a:xfrm>
            <a:grpFill/>
          </p:grpSpPr>
          <p:sp>
            <p:nvSpPr>
              <p:cNvPr id="160" name="Freeform 33"/>
              <p:cNvSpPr>
                <a:spLocks/>
              </p:cNvSpPr>
              <p:nvPr/>
            </p:nvSpPr>
            <p:spPr bwMode="auto">
              <a:xfrm>
                <a:off x="-504032" y="4008438"/>
                <a:ext cx="1008063" cy="1028700"/>
              </a:xfrm>
              <a:custGeom>
                <a:avLst/>
                <a:gdLst/>
                <a:ahLst/>
                <a:cxnLst>
                  <a:cxn ang="0">
                    <a:pos x="286" y="1"/>
                  </a:cxn>
                  <a:cxn ang="0">
                    <a:pos x="224" y="15"/>
                  </a:cxn>
                  <a:cxn ang="0">
                    <a:pos x="166" y="39"/>
                  </a:cxn>
                  <a:cxn ang="0">
                    <a:pos x="116" y="74"/>
                  </a:cxn>
                  <a:cxn ang="0">
                    <a:pos x="72" y="118"/>
                  </a:cxn>
                  <a:cxn ang="0">
                    <a:pos x="39" y="171"/>
                  </a:cxn>
                  <a:cxn ang="0">
                    <a:pos x="15" y="228"/>
                  </a:cxn>
                  <a:cxn ang="0">
                    <a:pos x="1" y="290"/>
                  </a:cxn>
                  <a:cxn ang="0">
                    <a:pos x="1" y="357"/>
                  </a:cxn>
                  <a:cxn ang="0">
                    <a:pos x="15" y="420"/>
                  </a:cxn>
                  <a:cxn ang="0">
                    <a:pos x="39" y="479"/>
                  </a:cxn>
                  <a:cxn ang="0">
                    <a:pos x="72" y="530"/>
                  </a:cxn>
                  <a:cxn ang="0">
                    <a:pos x="116" y="574"/>
                  </a:cxn>
                  <a:cxn ang="0">
                    <a:pos x="166" y="609"/>
                  </a:cxn>
                  <a:cxn ang="0">
                    <a:pos x="224" y="633"/>
                  </a:cxn>
                  <a:cxn ang="0">
                    <a:pos x="286" y="647"/>
                  </a:cxn>
                  <a:cxn ang="0">
                    <a:pos x="349" y="647"/>
                  </a:cxn>
                  <a:cxn ang="0">
                    <a:pos x="411" y="633"/>
                  </a:cxn>
                  <a:cxn ang="0">
                    <a:pos x="468" y="609"/>
                  </a:cxn>
                  <a:cxn ang="0">
                    <a:pos x="520" y="574"/>
                  </a:cxn>
                  <a:cxn ang="0">
                    <a:pos x="562" y="530"/>
                  </a:cxn>
                  <a:cxn ang="0">
                    <a:pos x="597" y="479"/>
                  </a:cxn>
                  <a:cxn ang="0">
                    <a:pos x="621" y="420"/>
                  </a:cxn>
                  <a:cxn ang="0">
                    <a:pos x="633" y="357"/>
                  </a:cxn>
                  <a:cxn ang="0">
                    <a:pos x="633" y="290"/>
                  </a:cxn>
                  <a:cxn ang="0">
                    <a:pos x="621" y="228"/>
                  </a:cxn>
                  <a:cxn ang="0">
                    <a:pos x="597" y="171"/>
                  </a:cxn>
                  <a:cxn ang="0">
                    <a:pos x="562" y="118"/>
                  </a:cxn>
                  <a:cxn ang="0">
                    <a:pos x="520" y="74"/>
                  </a:cxn>
                  <a:cxn ang="0">
                    <a:pos x="468" y="39"/>
                  </a:cxn>
                  <a:cxn ang="0">
                    <a:pos x="411" y="15"/>
                  </a:cxn>
                  <a:cxn ang="0">
                    <a:pos x="349" y="1"/>
                  </a:cxn>
                </a:cxnLst>
                <a:rect l="0" t="0" r="r" b="b"/>
                <a:pathLst>
                  <a:path w="635" h="648">
                    <a:moveTo>
                      <a:pt x="317" y="0"/>
                    </a:moveTo>
                    <a:lnTo>
                      <a:pt x="286" y="1"/>
                    </a:lnTo>
                    <a:lnTo>
                      <a:pt x="254" y="6"/>
                    </a:lnTo>
                    <a:lnTo>
                      <a:pt x="224" y="15"/>
                    </a:lnTo>
                    <a:lnTo>
                      <a:pt x="195" y="25"/>
                    </a:lnTo>
                    <a:lnTo>
                      <a:pt x="166" y="39"/>
                    </a:lnTo>
                    <a:lnTo>
                      <a:pt x="140" y="56"/>
                    </a:lnTo>
                    <a:lnTo>
                      <a:pt x="116" y="74"/>
                    </a:lnTo>
                    <a:lnTo>
                      <a:pt x="94" y="95"/>
                    </a:lnTo>
                    <a:lnTo>
                      <a:pt x="72" y="118"/>
                    </a:lnTo>
                    <a:lnTo>
                      <a:pt x="54" y="143"/>
                    </a:lnTo>
                    <a:lnTo>
                      <a:pt x="39" y="171"/>
                    </a:lnTo>
                    <a:lnTo>
                      <a:pt x="26" y="198"/>
                    </a:lnTo>
                    <a:lnTo>
                      <a:pt x="15" y="228"/>
                    </a:lnTo>
                    <a:lnTo>
                      <a:pt x="6" y="258"/>
                    </a:lnTo>
                    <a:lnTo>
                      <a:pt x="1" y="290"/>
                    </a:lnTo>
                    <a:lnTo>
                      <a:pt x="0" y="323"/>
                    </a:lnTo>
                    <a:lnTo>
                      <a:pt x="1" y="357"/>
                    </a:lnTo>
                    <a:lnTo>
                      <a:pt x="6" y="388"/>
                    </a:lnTo>
                    <a:lnTo>
                      <a:pt x="15" y="420"/>
                    </a:lnTo>
                    <a:lnTo>
                      <a:pt x="26" y="450"/>
                    </a:lnTo>
                    <a:lnTo>
                      <a:pt x="39" y="479"/>
                    </a:lnTo>
                    <a:lnTo>
                      <a:pt x="54" y="505"/>
                    </a:lnTo>
                    <a:lnTo>
                      <a:pt x="72" y="530"/>
                    </a:lnTo>
                    <a:lnTo>
                      <a:pt x="94" y="553"/>
                    </a:lnTo>
                    <a:lnTo>
                      <a:pt x="116" y="574"/>
                    </a:lnTo>
                    <a:lnTo>
                      <a:pt x="140" y="592"/>
                    </a:lnTo>
                    <a:lnTo>
                      <a:pt x="166" y="609"/>
                    </a:lnTo>
                    <a:lnTo>
                      <a:pt x="195" y="623"/>
                    </a:lnTo>
                    <a:lnTo>
                      <a:pt x="224" y="633"/>
                    </a:lnTo>
                    <a:lnTo>
                      <a:pt x="254" y="642"/>
                    </a:lnTo>
                    <a:lnTo>
                      <a:pt x="286" y="647"/>
                    </a:lnTo>
                    <a:lnTo>
                      <a:pt x="317" y="648"/>
                    </a:lnTo>
                    <a:lnTo>
                      <a:pt x="349" y="647"/>
                    </a:lnTo>
                    <a:lnTo>
                      <a:pt x="381" y="642"/>
                    </a:lnTo>
                    <a:lnTo>
                      <a:pt x="411" y="633"/>
                    </a:lnTo>
                    <a:lnTo>
                      <a:pt x="441" y="623"/>
                    </a:lnTo>
                    <a:lnTo>
                      <a:pt x="468" y="609"/>
                    </a:lnTo>
                    <a:lnTo>
                      <a:pt x="494" y="592"/>
                    </a:lnTo>
                    <a:lnTo>
                      <a:pt x="520" y="574"/>
                    </a:lnTo>
                    <a:lnTo>
                      <a:pt x="543" y="553"/>
                    </a:lnTo>
                    <a:lnTo>
                      <a:pt x="562" y="530"/>
                    </a:lnTo>
                    <a:lnTo>
                      <a:pt x="580" y="505"/>
                    </a:lnTo>
                    <a:lnTo>
                      <a:pt x="597" y="479"/>
                    </a:lnTo>
                    <a:lnTo>
                      <a:pt x="611" y="450"/>
                    </a:lnTo>
                    <a:lnTo>
                      <a:pt x="621" y="420"/>
                    </a:lnTo>
                    <a:lnTo>
                      <a:pt x="629" y="388"/>
                    </a:lnTo>
                    <a:lnTo>
                      <a:pt x="633" y="357"/>
                    </a:lnTo>
                    <a:lnTo>
                      <a:pt x="635" y="323"/>
                    </a:lnTo>
                    <a:lnTo>
                      <a:pt x="633" y="290"/>
                    </a:lnTo>
                    <a:lnTo>
                      <a:pt x="629" y="258"/>
                    </a:lnTo>
                    <a:lnTo>
                      <a:pt x="621" y="228"/>
                    </a:lnTo>
                    <a:lnTo>
                      <a:pt x="611" y="198"/>
                    </a:lnTo>
                    <a:lnTo>
                      <a:pt x="597" y="171"/>
                    </a:lnTo>
                    <a:lnTo>
                      <a:pt x="580" y="143"/>
                    </a:lnTo>
                    <a:lnTo>
                      <a:pt x="562" y="118"/>
                    </a:lnTo>
                    <a:lnTo>
                      <a:pt x="543" y="95"/>
                    </a:lnTo>
                    <a:lnTo>
                      <a:pt x="520" y="74"/>
                    </a:lnTo>
                    <a:lnTo>
                      <a:pt x="494" y="56"/>
                    </a:lnTo>
                    <a:lnTo>
                      <a:pt x="468" y="39"/>
                    </a:lnTo>
                    <a:lnTo>
                      <a:pt x="441" y="25"/>
                    </a:lnTo>
                    <a:lnTo>
                      <a:pt x="411" y="15"/>
                    </a:lnTo>
                    <a:lnTo>
                      <a:pt x="381" y="6"/>
                    </a:lnTo>
                    <a:lnTo>
                      <a:pt x="349" y="1"/>
                    </a:lnTo>
                    <a:lnTo>
                      <a:pt x="3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61" name="Freeform 35"/>
              <p:cNvSpPr>
                <a:spLocks/>
              </p:cNvSpPr>
              <p:nvPr/>
            </p:nvSpPr>
            <p:spPr bwMode="auto">
              <a:xfrm>
                <a:off x="-335757" y="4183063"/>
                <a:ext cx="635000" cy="647700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58" y="5"/>
                  </a:cxn>
                  <a:cxn ang="0">
                    <a:pos x="122" y="17"/>
                  </a:cxn>
                  <a:cxn ang="0">
                    <a:pos x="87" y="35"/>
                  </a:cxn>
                  <a:cxn ang="0">
                    <a:pos x="59" y="61"/>
                  </a:cxn>
                  <a:cxn ang="0">
                    <a:pos x="34" y="91"/>
                  </a:cxn>
                  <a:cxn ang="0">
                    <a:pos x="15" y="126"/>
                  </a:cxn>
                  <a:cxn ang="0">
                    <a:pos x="4" y="165"/>
                  </a:cxn>
                  <a:cxn ang="0">
                    <a:pos x="0" y="206"/>
                  </a:cxn>
                  <a:cxn ang="0">
                    <a:pos x="4" y="247"/>
                  </a:cxn>
                  <a:cxn ang="0">
                    <a:pos x="15" y="284"/>
                  </a:cxn>
                  <a:cxn ang="0">
                    <a:pos x="34" y="318"/>
                  </a:cxn>
                  <a:cxn ang="0">
                    <a:pos x="59" y="348"/>
                  </a:cxn>
                  <a:cxn ang="0">
                    <a:pos x="87" y="373"/>
                  </a:cxn>
                  <a:cxn ang="0">
                    <a:pos x="122" y="392"/>
                  </a:cxn>
                  <a:cxn ang="0">
                    <a:pos x="158" y="404"/>
                  </a:cxn>
                  <a:cxn ang="0">
                    <a:pos x="199" y="408"/>
                  </a:cxn>
                  <a:cxn ang="0">
                    <a:pos x="240" y="404"/>
                  </a:cxn>
                  <a:cxn ang="0">
                    <a:pos x="278" y="392"/>
                  </a:cxn>
                  <a:cxn ang="0">
                    <a:pos x="311" y="373"/>
                  </a:cxn>
                  <a:cxn ang="0">
                    <a:pos x="341" y="348"/>
                  </a:cxn>
                  <a:cxn ang="0">
                    <a:pos x="365" y="318"/>
                  </a:cxn>
                  <a:cxn ang="0">
                    <a:pos x="384" y="284"/>
                  </a:cxn>
                  <a:cxn ang="0">
                    <a:pos x="396" y="247"/>
                  </a:cxn>
                  <a:cxn ang="0">
                    <a:pos x="400" y="206"/>
                  </a:cxn>
                  <a:cxn ang="0">
                    <a:pos x="396" y="165"/>
                  </a:cxn>
                  <a:cxn ang="0">
                    <a:pos x="384" y="126"/>
                  </a:cxn>
                  <a:cxn ang="0">
                    <a:pos x="365" y="91"/>
                  </a:cxn>
                  <a:cxn ang="0">
                    <a:pos x="341" y="61"/>
                  </a:cxn>
                  <a:cxn ang="0">
                    <a:pos x="311" y="35"/>
                  </a:cxn>
                  <a:cxn ang="0">
                    <a:pos x="278" y="17"/>
                  </a:cxn>
                  <a:cxn ang="0">
                    <a:pos x="240" y="5"/>
                  </a:cxn>
                  <a:cxn ang="0">
                    <a:pos x="199" y="0"/>
                  </a:cxn>
                </a:cxnLst>
                <a:rect l="0" t="0" r="r" b="b"/>
                <a:pathLst>
                  <a:path w="400" h="408">
                    <a:moveTo>
                      <a:pt x="199" y="0"/>
                    </a:moveTo>
                    <a:lnTo>
                      <a:pt x="158" y="5"/>
                    </a:lnTo>
                    <a:lnTo>
                      <a:pt x="122" y="17"/>
                    </a:lnTo>
                    <a:lnTo>
                      <a:pt x="87" y="35"/>
                    </a:lnTo>
                    <a:lnTo>
                      <a:pt x="59" y="61"/>
                    </a:lnTo>
                    <a:lnTo>
                      <a:pt x="34" y="91"/>
                    </a:lnTo>
                    <a:lnTo>
                      <a:pt x="15" y="126"/>
                    </a:lnTo>
                    <a:lnTo>
                      <a:pt x="4" y="165"/>
                    </a:lnTo>
                    <a:lnTo>
                      <a:pt x="0" y="206"/>
                    </a:lnTo>
                    <a:lnTo>
                      <a:pt x="4" y="247"/>
                    </a:lnTo>
                    <a:lnTo>
                      <a:pt x="15" y="284"/>
                    </a:lnTo>
                    <a:lnTo>
                      <a:pt x="34" y="318"/>
                    </a:lnTo>
                    <a:lnTo>
                      <a:pt x="59" y="348"/>
                    </a:lnTo>
                    <a:lnTo>
                      <a:pt x="87" y="373"/>
                    </a:lnTo>
                    <a:lnTo>
                      <a:pt x="122" y="392"/>
                    </a:lnTo>
                    <a:lnTo>
                      <a:pt x="158" y="404"/>
                    </a:lnTo>
                    <a:lnTo>
                      <a:pt x="199" y="408"/>
                    </a:lnTo>
                    <a:lnTo>
                      <a:pt x="240" y="404"/>
                    </a:lnTo>
                    <a:lnTo>
                      <a:pt x="278" y="392"/>
                    </a:lnTo>
                    <a:lnTo>
                      <a:pt x="311" y="373"/>
                    </a:lnTo>
                    <a:lnTo>
                      <a:pt x="341" y="348"/>
                    </a:lnTo>
                    <a:lnTo>
                      <a:pt x="365" y="318"/>
                    </a:lnTo>
                    <a:lnTo>
                      <a:pt x="384" y="284"/>
                    </a:lnTo>
                    <a:lnTo>
                      <a:pt x="396" y="247"/>
                    </a:lnTo>
                    <a:lnTo>
                      <a:pt x="400" y="206"/>
                    </a:lnTo>
                    <a:lnTo>
                      <a:pt x="396" y="165"/>
                    </a:lnTo>
                    <a:lnTo>
                      <a:pt x="384" y="126"/>
                    </a:lnTo>
                    <a:lnTo>
                      <a:pt x="365" y="91"/>
                    </a:lnTo>
                    <a:lnTo>
                      <a:pt x="341" y="61"/>
                    </a:lnTo>
                    <a:lnTo>
                      <a:pt x="311" y="35"/>
                    </a:lnTo>
                    <a:lnTo>
                      <a:pt x="278" y="17"/>
                    </a:lnTo>
                    <a:lnTo>
                      <a:pt x="240" y="5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62" name="Freeform 37"/>
              <p:cNvSpPr>
                <a:spLocks/>
              </p:cNvSpPr>
              <p:nvPr/>
            </p:nvSpPr>
            <p:spPr bwMode="auto">
              <a:xfrm>
                <a:off x="-242094" y="4275138"/>
                <a:ext cx="450850" cy="460375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13" y="3"/>
                  </a:cxn>
                  <a:cxn ang="0">
                    <a:pos x="86" y="12"/>
                  </a:cxn>
                  <a:cxn ang="0">
                    <a:pos x="62" y="25"/>
                  </a:cxn>
                  <a:cxn ang="0">
                    <a:pos x="42" y="43"/>
                  </a:cxn>
                  <a:cxn ang="0">
                    <a:pos x="24" y="65"/>
                  </a:cxn>
                  <a:cxn ang="0">
                    <a:pos x="10" y="89"/>
                  </a:cxn>
                  <a:cxn ang="0">
                    <a:pos x="3" y="117"/>
                  </a:cxn>
                  <a:cxn ang="0">
                    <a:pos x="0" y="146"/>
                  </a:cxn>
                  <a:cxn ang="0">
                    <a:pos x="3" y="175"/>
                  </a:cxn>
                  <a:cxn ang="0">
                    <a:pos x="10" y="202"/>
                  </a:cxn>
                  <a:cxn ang="0">
                    <a:pos x="24" y="226"/>
                  </a:cxn>
                  <a:cxn ang="0">
                    <a:pos x="42" y="247"/>
                  </a:cxn>
                  <a:cxn ang="0">
                    <a:pos x="62" y="266"/>
                  </a:cxn>
                  <a:cxn ang="0">
                    <a:pos x="86" y="278"/>
                  </a:cxn>
                  <a:cxn ang="0">
                    <a:pos x="113" y="287"/>
                  </a:cxn>
                  <a:cxn ang="0">
                    <a:pos x="142" y="290"/>
                  </a:cxn>
                  <a:cxn ang="0">
                    <a:pos x="170" y="287"/>
                  </a:cxn>
                  <a:cxn ang="0">
                    <a:pos x="198" y="278"/>
                  </a:cxn>
                  <a:cxn ang="0">
                    <a:pos x="222" y="266"/>
                  </a:cxn>
                  <a:cxn ang="0">
                    <a:pos x="243" y="247"/>
                  </a:cxn>
                  <a:cxn ang="0">
                    <a:pos x="260" y="226"/>
                  </a:cxn>
                  <a:cxn ang="0">
                    <a:pos x="273" y="202"/>
                  </a:cxn>
                  <a:cxn ang="0">
                    <a:pos x="281" y="175"/>
                  </a:cxn>
                  <a:cxn ang="0">
                    <a:pos x="284" y="146"/>
                  </a:cxn>
                  <a:cxn ang="0">
                    <a:pos x="281" y="117"/>
                  </a:cxn>
                  <a:cxn ang="0">
                    <a:pos x="273" y="89"/>
                  </a:cxn>
                  <a:cxn ang="0">
                    <a:pos x="260" y="65"/>
                  </a:cxn>
                  <a:cxn ang="0">
                    <a:pos x="243" y="43"/>
                  </a:cxn>
                  <a:cxn ang="0">
                    <a:pos x="222" y="25"/>
                  </a:cxn>
                  <a:cxn ang="0">
                    <a:pos x="198" y="12"/>
                  </a:cxn>
                  <a:cxn ang="0">
                    <a:pos x="170" y="3"/>
                  </a:cxn>
                  <a:cxn ang="0">
                    <a:pos x="142" y="0"/>
                  </a:cxn>
                </a:cxnLst>
                <a:rect l="0" t="0" r="r" b="b"/>
                <a:pathLst>
                  <a:path w="284" h="290">
                    <a:moveTo>
                      <a:pt x="142" y="0"/>
                    </a:moveTo>
                    <a:lnTo>
                      <a:pt x="113" y="3"/>
                    </a:lnTo>
                    <a:lnTo>
                      <a:pt x="86" y="12"/>
                    </a:lnTo>
                    <a:lnTo>
                      <a:pt x="62" y="25"/>
                    </a:lnTo>
                    <a:lnTo>
                      <a:pt x="42" y="43"/>
                    </a:lnTo>
                    <a:lnTo>
                      <a:pt x="24" y="65"/>
                    </a:lnTo>
                    <a:lnTo>
                      <a:pt x="10" y="89"/>
                    </a:lnTo>
                    <a:lnTo>
                      <a:pt x="3" y="117"/>
                    </a:lnTo>
                    <a:lnTo>
                      <a:pt x="0" y="146"/>
                    </a:lnTo>
                    <a:lnTo>
                      <a:pt x="3" y="175"/>
                    </a:lnTo>
                    <a:lnTo>
                      <a:pt x="10" y="202"/>
                    </a:lnTo>
                    <a:lnTo>
                      <a:pt x="24" y="226"/>
                    </a:lnTo>
                    <a:lnTo>
                      <a:pt x="42" y="247"/>
                    </a:lnTo>
                    <a:lnTo>
                      <a:pt x="62" y="266"/>
                    </a:lnTo>
                    <a:lnTo>
                      <a:pt x="86" y="278"/>
                    </a:lnTo>
                    <a:lnTo>
                      <a:pt x="113" y="287"/>
                    </a:lnTo>
                    <a:lnTo>
                      <a:pt x="142" y="290"/>
                    </a:lnTo>
                    <a:lnTo>
                      <a:pt x="170" y="287"/>
                    </a:lnTo>
                    <a:lnTo>
                      <a:pt x="198" y="278"/>
                    </a:lnTo>
                    <a:lnTo>
                      <a:pt x="222" y="266"/>
                    </a:lnTo>
                    <a:lnTo>
                      <a:pt x="243" y="247"/>
                    </a:lnTo>
                    <a:lnTo>
                      <a:pt x="260" y="226"/>
                    </a:lnTo>
                    <a:lnTo>
                      <a:pt x="273" y="202"/>
                    </a:lnTo>
                    <a:lnTo>
                      <a:pt x="281" y="175"/>
                    </a:lnTo>
                    <a:lnTo>
                      <a:pt x="284" y="146"/>
                    </a:lnTo>
                    <a:lnTo>
                      <a:pt x="281" y="117"/>
                    </a:lnTo>
                    <a:lnTo>
                      <a:pt x="273" y="89"/>
                    </a:lnTo>
                    <a:lnTo>
                      <a:pt x="260" y="65"/>
                    </a:lnTo>
                    <a:lnTo>
                      <a:pt x="243" y="43"/>
                    </a:lnTo>
                    <a:lnTo>
                      <a:pt x="222" y="25"/>
                    </a:lnTo>
                    <a:lnTo>
                      <a:pt x="198" y="12"/>
                    </a:lnTo>
                    <a:lnTo>
                      <a:pt x="170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12" name="Gruppe 171"/>
            <p:cNvGrpSpPr/>
            <p:nvPr/>
          </p:nvGrpSpPr>
          <p:grpSpPr>
            <a:xfrm>
              <a:off x="-2424272" y="4066540"/>
              <a:ext cx="1008063" cy="1028700"/>
              <a:chOff x="-504032" y="4008438"/>
              <a:chExt cx="1008063" cy="1028700"/>
            </a:xfrm>
            <a:grpFill/>
          </p:grpSpPr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-504032" y="4008438"/>
                <a:ext cx="1008063" cy="1028700"/>
              </a:xfrm>
              <a:custGeom>
                <a:avLst/>
                <a:gdLst/>
                <a:ahLst/>
                <a:cxnLst>
                  <a:cxn ang="0">
                    <a:pos x="286" y="1"/>
                  </a:cxn>
                  <a:cxn ang="0">
                    <a:pos x="224" y="15"/>
                  </a:cxn>
                  <a:cxn ang="0">
                    <a:pos x="166" y="39"/>
                  </a:cxn>
                  <a:cxn ang="0">
                    <a:pos x="116" y="74"/>
                  </a:cxn>
                  <a:cxn ang="0">
                    <a:pos x="72" y="118"/>
                  </a:cxn>
                  <a:cxn ang="0">
                    <a:pos x="39" y="171"/>
                  </a:cxn>
                  <a:cxn ang="0">
                    <a:pos x="15" y="228"/>
                  </a:cxn>
                  <a:cxn ang="0">
                    <a:pos x="1" y="290"/>
                  </a:cxn>
                  <a:cxn ang="0">
                    <a:pos x="1" y="357"/>
                  </a:cxn>
                  <a:cxn ang="0">
                    <a:pos x="15" y="420"/>
                  </a:cxn>
                  <a:cxn ang="0">
                    <a:pos x="39" y="479"/>
                  </a:cxn>
                  <a:cxn ang="0">
                    <a:pos x="72" y="530"/>
                  </a:cxn>
                  <a:cxn ang="0">
                    <a:pos x="116" y="574"/>
                  </a:cxn>
                  <a:cxn ang="0">
                    <a:pos x="166" y="609"/>
                  </a:cxn>
                  <a:cxn ang="0">
                    <a:pos x="224" y="633"/>
                  </a:cxn>
                  <a:cxn ang="0">
                    <a:pos x="286" y="647"/>
                  </a:cxn>
                  <a:cxn ang="0">
                    <a:pos x="349" y="647"/>
                  </a:cxn>
                  <a:cxn ang="0">
                    <a:pos x="411" y="633"/>
                  </a:cxn>
                  <a:cxn ang="0">
                    <a:pos x="468" y="609"/>
                  </a:cxn>
                  <a:cxn ang="0">
                    <a:pos x="520" y="574"/>
                  </a:cxn>
                  <a:cxn ang="0">
                    <a:pos x="562" y="530"/>
                  </a:cxn>
                  <a:cxn ang="0">
                    <a:pos x="597" y="479"/>
                  </a:cxn>
                  <a:cxn ang="0">
                    <a:pos x="621" y="420"/>
                  </a:cxn>
                  <a:cxn ang="0">
                    <a:pos x="633" y="357"/>
                  </a:cxn>
                  <a:cxn ang="0">
                    <a:pos x="633" y="290"/>
                  </a:cxn>
                  <a:cxn ang="0">
                    <a:pos x="621" y="228"/>
                  </a:cxn>
                  <a:cxn ang="0">
                    <a:pos x="597" y="171"/>
                  </a:cxn>
                  <a:cxn ang="0">
                    <a:pos x="562" y="118"/>
                  </a:cxn>
                  <a:cxn ang="0">
                    <a:pos x="520" y="74"/>
                  </a:cxn>
                  <a:cxn ang="0">
                    <a:pos x="468" y="39"/>
                  </a:cxn>
                  <a:cxn ang="0">
                    <a:pos x="411" y="15"/>
                  </a:cxn>
                  <a:cxn ang="0">
                    <a:pos x="349" y="1"/>
                  </a:cxn>
                </a:cxnLst>
                <a:rect l="0" t="0" r="r" b="b"/>
                <a:pathLst>
                  <a:path w="635" h="648">
                    <a:moveTo>
                      <a:pt x="317" y="0"/>
                    </a:moveTo>
                    <a:lnTo>
                      <a:pt x="286" y="1"/>
                    </a:lnTo>
                    <a:lnTo>
                      <a:pt x="254" y="6"/>
                    </a:lnTo>
                    <a:lnTo>
                      <a:pt x="224" y="15"/>
                    </a:lnTo>
                    <a:lnTo>
                      <a:pt x="195" y="25"/>
                    </a:lnTo>
                    <a:lnTo>
                      <a:pt x="166" y="39"/>
                    </a:lnTo>
                    <a:lnTo>
                      <a:pt x="140" y="56"/>
                    </a:lnTo>
                    <a:lnTo>
                      <a:pt x="116" y="74"/>
                    </a:lnTo>
                    <a:lnTo>
                      <a:pt x="94" y="95"/>
                    </a:lnTo>
                    <a:lnTo>
                      <a:pt x="72" y="118"/>
                    </a:lnTo>
                    <a:lnTo>
                      <a:pt x="54" y="143"/>
                    </a:lnTo>
                    <a:lnTo>
                      <a:pt x="39" y="171"/>
                    </a:lnTo>
                    <a:lnTo>
                      <a:pt x="26" y="198"/>
                    </a:lnTo>
                    <a:lnTo>
                      <a:pt x="15" y="228"/>
                    </a:lnTo>
                    <a:lnTo>
                      <a:pt x="6" y="258"/>
                    </a:lnTo>
                    <a:lnTo>
                      <a:pt x="1" y="290"/>
                    </a:lnTo>
                    <a:lnTo>
                      <a:pt x="0" y="323"/>
                    </a:lnTo>
                    <a:lnTo>
                      <a:pt x="1" y="357"/>
                    </a:lnTo>
                    <a:lnTo>
                      <a:pt x="6" y="388"/>
                    </a:lnTo>
                    <a:lnTo>
                      <a:pt x="15" y="420"/>
                    </a:lnTo>
                    <a:lnTo>
                      <a:pt x="26" y="450"/>
                    </a:lnTo>
                    <a:lnTo>
                      <a:pt x="39" y="479"/>
                    </a:lnTo>
                    <a:lnTo>
                      <a:pt x="54" y="505"/>
                    </a:lnTo>
                    <a:lnTo>
                      <a:pt x="72" y="530"/>
                    </a:lnTo>
                    <a:lnTo>
                      <a:pt x="94" y="553"/>
                    </a:lnTo>
                    <a:lnTo>
                      <a:pt x="116" y="574"/>
                    </a:lnTo>
                    <a:lnTo>
                      <a:pt x="140" y="592"/>
                    </a:lnTo>
                    <a:lnTo>
                      <a:pt x="166" y="609"/>
                    </a:lnTo>
                    <a:lnTo>
                      <a:pt x="195" y="623"/>
                    </a:lnTo>
                    <a:lnTo>
                      <a:pt x="224" y="633"/>
                    </a:lnTo>
                    <a:lnTo>
                      <a:pt x="254" y="642"/>
                    </a:lnTo>
                    <a:lnTo>
                      <a:pt x="286" y="647"/>
                    </a:lnTo>
                    <a:lnTo>
                      <a:pt x="317" y="648"/>
                    </a:lnTo>
                    <a:lnTo>
                      <a:pt x="349" y="647"/>
                    </a:lnTo>
                    <a:lnTo>
                      <a:pt x="381" y="642"/>
                    </a:lnTo>
                    <a:lnTo>
                      <a:pt x="411" y="633"/>
                    </a:lnTo>
                    <a:lnTo>
                      <a:pt x="441" y="623"/>
                    </a:lnTo>
                    <a:lnTo>
                      <a:pt x="468" y="609"/>
                    </a:lnTo>
                    <a:lnTo>
                      <a:pt x="494" y="592"/>
                    </a:lnTo>
                    <a:lnTo>
                      <a:pt x="520" y="574"/>
                    </a:lnTo>
                    <a:lnTo>
                      <a:pt x="543" y="553"/>
                    </a:lnTo>
                    <a:lnTo>
                      <a:pt x="562" y="530"/>
                    </a:lnTo>
                    <a:lnTo>
                      <a:pt x="580" y="505"/>
                    </a:lnTo>
                    <a:lnTo>
                      <a:pt x="597" y="479"/>
                    </a:lnTo>
                    <a:lnTo>
                      <a:pt x="611" y="450"/>
                    </a:lnTo>
                    <a:lnTo>
                      <a:pt x="621" y="420"/>
                    </a:lnTo>
                    <a:lnTo>
                      <a:pt x="629" y="388"/>
                    </a:lnTo>
                    <a:lnTo>
                      <a:pt x="633" y="357"/>
                    </a:lnTo>
                    <a:lnTo>
                      <a:pt x="635" y="323"/>
                    </a:lnTo>
                    <a:lnTo>
                      <a:pt x="633" y="290"/>
                    </a:lnTo>
                    <a:lnTo>
                      <a:pt x="629" y="258"/>
                    </a:lnTo>
                    <a:lnTo>
                      <a:pt x="621" y="228"/>
                    </a:lnTo>
                    <a:lnTo>
                      <a:pt x="611" y="198"/>
                    </a:lnTo>
                    <a:lnTo>
                      <a:pt x="597" y="171"/>
                    </a:lnTo>
                    <a:lnTo>
                      <a:pt x="580" y="143"/>
                    </a:lnTo>
                    <a:lnTo>
                      <a:pt x="562" y="118"/>
                    </a:lnTo>
                    <a:lnTo>
                      <a:pt x="543" y="95"/>
                    </a:lnTo>
                    <a:lnTo>
                      <a:pt x="520" y="74"/>
                    </a:lnTo>
                    <a:lnTo>
                      <a:pt x="494" y="56"/>
                    </a:lnTo>
                    <a:lnTo>
                      <a:pt x="468" y="39"/>
                    </a:lnTo>
                    <a:lnTo>
                      <a:pt x="441" y="25"/>
                    </a:lnTo>
                    <a:lnTo>
                      <a:pt x="411" y="15"/>
                    </a:lnTo>
                    <a:lnTo>
                      <a:pt x="381" y="6"/>
                    </a:lnTo>
                    <a:lnTo>
                      <a:pt x="349" y="1"/>
                    </a:lnTo>
                    <a:lnTo>
                      <a:pt x="3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8" name="Freeform 35"/>
              <p:cNvSpPr>
                <a:spLocks/>
              </p:cNvSpPr>
              <p:nvPr/>
            </p:nvSpPr>
            <p:spPr bwMode="auto">
              <a:xfrm>
                <a:off x="-335757" y="4183063"/>
                <a:ext cx="635000" cy="647700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158" y="5"/>
                  </a:cxn>
                  <a:cxn ang="0">
                    <a:pos x="122" y="17"/>
                  </a:cxn>
                  <a:cxn ang="0">
                    <a:pos x="87" y="35"/>
                  </a:cxn>
                  <a:cxn ang="0">
                    <a:pos x="59" y="61"/>
                  </a:cxn>
                  <a:cxn ang="0">
                    <a:pos x="34" y="91"/>
                  </a:cxn>
                  <a:cxn ang="0">
                    <a:pos x="15" y="126"/>
                  </a:cxn>
                  <a:cxn ang="0">
                    <a:pos x="4" y="165"/>
                  </a:cxn>
                  <a:cxn ang="0">
                    <a:pos x="0" y="206"/>
                  </a:cxn>
                  <a:cxn ang="0">
                    <a:pos x="4" y="247"/>
                  </a:cxn>
                  <a:cxn ang="0">
                    <a:pos x="15" y="284"/>
                  </a:cxn>
                  <a:cxn ang="0">
                    <a:pos x="34" y="318"/>
                  </a:cxn>
                  <a:cxn ang="0">
                    <a:pos x="59" y="348"/>
                  </a:cxn>
                  <a:cxn ang="0">
                    <a:pos x="87" y="373"/>
                  </a:cxn>
                  <a:cxn ang="0">
                    <a:pos x="122" y="392"/>
                  </a:cxn>
                  <a:cxn ang="0">
                    <a:pos x="158" y="404"/>
                  </a:cxn>
                  <a:cxn ang="0">
                    <a:pos x="199" y="408"/>
                  </a:cxn>
                  <a:cxn ang="0">
                    <a:pos x="240" y="404"/>
                  </a:cxn>
                  <a:cxn ang="0">
                    <a:pos x="278" y="392"/>
                  </a:cxn>
                  <a:cxn ang="0">
                    <a:pos x="311" y="373"/>
                  </a:cxn>
                  <a:cxn ang="0">
                    <a:pos x="341" y="348"/>
                  </a:cxn>
                  <a:cxn ang="0">
                    <a:pos x="365" y="318"/>
                  </a:cxn>
                  <a:cxn ang="0">
                    <a:pos x="384" y="284"/>
                  </a:cxn>
                  <a:cxn ang="0">
                    <a:pos x="396" y="247"/>
                  </a:cxn>
                  <a:cxn ang="0">
                    <a:pos x="400" y="206"/>
                  </a:cxn>
                  <a:cxn ang="0">
                    <a:pos x="396" y="165"/>
                  </a:cxn>
                  <a:cxn ang="0">
                    <a:pos x="384" y="126"/>
                  </a:cxn>
                  <a:cxn ang="0">
                    <a:pos x="365" y="91"/>
                  </a:cxn>
                  <a:cxn ang="0">
                    <a:pos x="341" y="61"/>
                  </a:cxn>
                  <a:cxn ang="0">
                    <a:pos x="311" y="35"/>
                  </a:cxn>
                  <a:cxn ang="0">
                    <a:pos x="278" y="17"/>
                  </a:cxn>
                  <a:cxn ang="0">
                    <a:pos x="240" y="5"/>
                  </a:cxn>
                  <a:cxn ang="0">
                    <a:pos x="199" y="0"/>
                  </a:cxn>
                </a:cxnLst>
                <a:rect l="0" t="0" r="r" b="b"/>
                <a:pathLst>
                  <a:path w="400" h="408">
                    <a:moveTo>
                      <a:pt x="199" y="0"/>
                    </a:moveTo>
                    <a:lnTo>
                      <a:pt x="158" y="5"/>
                    </a:lnTo>
                    <a:lnTo>
                      <a:pt x="122" y="17"/>
                    </a:lnTo>
                    <a:lnTo>
                      <a:pt x="87" y="35"/>
                    </a:lnTo>
                    <a:lnTo>
                      <a:pt x="59" y="61"/>
                    </a:lnTo>
                    <a:lnTo>
                      <a:pt x="34" y="91"/>
                    </a:lnTo>
                    <a:lnTo>
                      <a:pt x="15" y="126"/>
                    </a:lnTo>
                    <a:lnTo>
                      <a:pt x="4" y="165"/>
                    </a:lnTo>
                    <a:lnTo>
                      <a:pt x="0" y="206"/>
                    </a:lnTo>
                    <a:lnTo>
                      <a:pt x="4" y="247"/>
                    </a:lnTo>
                    <a:lnTo>
                      <a:pt x="15" y="284"/>
                    </a:lnTo>
                    <a:lnTo>
                      <a:pt x="34" y="318"/>
                    </a:lnTo>
                    <a:lnTo>
                      <a:pt x="59" y="348"/>
                    </a:lnTo>
                    <a:lnTo>
                      <a:pt x="87" y="373"/>
                    </a:lnTo>
                    <a:lnTo>
                      <a:pt x="122" y="392"/>
                    </a:lnTo>
                    <a:lnTo>
                      <a:pt x="158" y="404"/>
                    </a:lnTo>
                    <a:lnTo>
                      <a:pt x="199" y="408"/>
                    </a:lnTo>
                    <a:lnTo>
                      <a:pt x="240" y="404"/>
                    </a:lnTo>
                    <a:lnTo>
                      <a:pt x="278" y="392"/>
                    </a:lnTo>
                    <a:lnTo>
                      <a:pt x="311" y="373"/>
                    </a:lnTo>
                    <a:lnTo>
                      <a:pt x="341" y="348"/>
                    </a:lnTo>
                    <a:lnTo>
                      <a:pt x="365" y="318"/>
                    </a:lnTo>
                    <a:lnTo>
                      <a:pt x="384" y="284"/>
                    </a:lnTo>
                    <a:lnTo>
                      <a:pt x="396" y="247"/>
                    </a:lnTo>
                    <a:lnTo>
                      <a:pt x="400" y="206"/>
                    </a:lnTo>
                    <a:lnTo>
                      <a:pt x="396" y="165"/>
                    </a:lnTo>
                    <a:lnTo>
                      <a:pt x="384" y="126"/>
                    </a:lnTo>
                    <a:lnTo>
                      <a:pt x="365" y="91"/>
                    </a:lnTo>
                    <a:lnTo>
                      <a:pt x="341" y="61"/>
                    </a:lnTo>
                    <a:lnTo>
                      <a:pt x="311" y="35"/>
                    </a:lnTo>
                    <a:lnTo>
                      <a:pt x="278" y="17"/>
                    </a:lnTo>
                    <a:lnTo>
                      <a:pt x="240" y="5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9" name="Freeform 37"/>
              <p:cNvSpPr>
                <a:spLocks/>
              </p:cNvSpPr>
              <p:nvPr/>
            </p:nvSpPr>
            <p:spPr bwMode="auto">
              <a:xfrm>
                <a:off x="-242094" y="4275138"/>
                <a:ext cx="450850" cy="460375"/>
              </a:xfrm>
              <a:custGeom>
                <a:avLst/>
                <a:gdLst/>
                <a:ahLst/>
                <a:cxnLst>
                  <a:cxn ang="0">
                    <a:pos x="142" y="0"/>
                  </a:cxn>
                  <a:cxn ang="0">
                    <a:pos x="113" y="3"/>
                  </a:cxn>
                  <a:cxn ang="0">
                    <a:pos x="86" y="12"/>
                  </a:cxn>
                  <a:cxn ang="0">
                    <a:pos x="62" y="25"/>
                  </a:cxn>
                  <a:cxn ang="0">
                    <a:pos x="42" y="43"/>
                  </a:cxn>
                  <a:cxn ang="0">
                    <a:pos x="24" y="65"/>
                  </a:cxn>
                  <a:cxn ang="0">
                    <a:pos x="10" y="89"/>
                  </a:cxn>
                  <a:cxn ang="0">
                    <a:pos x="3" y="117"/>
                  </a:cxn>
                  <a:cxn ang="0">
                    <a:pos x="0" y="146"/>
                  </a:cxn>
                  <a:cxn ang="0">
                    <a:pos x="3" y="175"/>
                  </a:cxn>
                  <a:cxn ang="0">
                    <a:pos x="10" y="202"/>
                  </a:cxn>
                  <a:cxn ang="0">
                    <a:pos x="24" y="226"/>
                  </a:cxn>
                  <a:cxn ang="0">
                    <a:pos x="42" y="247"/>
                  </a:cxn>
                  <a:cxn ang="0">
                    <a:pos x="62" y="266"/>
                  </a:cxn>
                  <a:cxn ang="0">
                    <a:pos x="86" y="278"/>
                  </a:cxn>
                  <a:cxn ang="0">
                    <a:pos x="113" y="287"/>
                  </a:cxn>
                  <a:cxn ang="0">
                    <a:pos x="142" y="290"/>
                  </a:cxn>
                  <a:cxn ang="0">
                    <a:pos x="170" y="287"/>
                  </a:cxn>
                  <a:cxn ang="0">
                    <a:pos x="198" y="278"/>
                  </a:cxn>
                  <a:cxn ang="0">
                    <a:pos x="222" y="266"/>
                  </a:cxn>
                  <a:cxn ang="0">
                    <a:pos x="243" y="247"/>
                  </a:cxn>
                  <a:cxn ang="0">
                    <a:pos x="260" y="226"/>
                  </a:cxn>
                  <a:cxn ang="0">
                    <a:pos x="273" y="202"/>
                  </a:cxn>
                  <a:cxn ang="0">
                    <a:pos x="281" y="175"/>
                  </a:cxn>
                  <a:cxn ang="0">
                    <a:pos x="284" y="146"/>
                  </a:cxn>
                  <a:cxn ang="0">
                    <a:pos x="281" y="117"/>
                  </a:cxn>
                  <a:cxn ang="0">
                    <a:pos x="273" y="89"/>
                  </a:cxn>
                  <a:cxn ang="0">
                    <a:pos x="260" y="65"/>
                  </a:cxn>
                  <a:cxn ang="0">
                    <a:pos x="243" y="43"/>
                  </a:cxn>
                  <a:cxn ang="0">
                    <a:pos x="222" y="25"/>
                  </a:cxn>
                  <a:cxn ang="0">
                    <a:pos x="198" y="12"/>
                  </a:cxn>
                  <a:cxn ang="0">
                    <a:pos x="170" y="3"/>
                  </a:cxn>
                  <a:cxn ang="0">
                    <a:pos x="142" y="0"/>
                  </a:cxn>
                </a:cxnLst>
                <a:rect l="0" t="0" r="r" b="b"/>
                <a:pathLst>
                  <a:path w="284" h="290">
                    <a:moveTo>
                      <a:pt x="142" y="0"/>
                    </a:moveTo>
                    <a:lnTo>
                      <a:pt x="113" y="3"/>
                    </a:lnTo>
                    <a:lnTo>
                      <a:pt x="86" y="12"/>
                    </a:lnTo>
                    <a:lnTo>
                      <a:pt x="62" y="25"/>
                    </a:lnTo>
                    <a:lnTo>
                      <a:pt x="42" y="43"/>
                    </a:lnTo>
                    <a:lnTo>
                      <a:pt x="24" y="65"/>
                    </a:lnTo>
                    <a:lnTo>
                      <a:pt x="10" y="89"/>
                    </a:lnTo>
                    <a:lnTo>
                      <a:pt x="3" y="117"/>
                    </a:lnTo>
                    <a:lnTo>
                      <a:pt x="0" y="146"/>
                    </a:lnTo>
                    <a:lnTo>
                      <a:pt x="3" y="175"/>
                    </a:lnTo>
                    <a:lnTo>
                      <a:pt x="10" y="202"/>
                    </a:lnTo>
                    <a:lnTo>
                      <a:pt x="24" y="226"/>
                    </a:lnTo>
                    <a:lnTo>
                      <a:pt x="42" y="247"/>
                    </a:lnTo>
                    <a:lnTo>
                      <a:pt x="62" y="266"/>
                    </a:lnTo>
                    <a:lnTo>
                      <a:pt x="86" y="278"/>
                    </a:lnTo>
                    <a:lnTo>
                      <a:pt x="113" y="287"/>
                    </a:lnTo>
                    <a:lnTo>
                      <a:pt x="142" y="290"/>
                    </a:lnTo>
                    <a:lnTo>
                      <a:pt x="170" y="287"/>
                    </a:lnTo>
                    <a:lnTo>
                      <a:pt x="198" y="278"/>
                    </a:lnTo>
                    <a:lnTo>
                      <a:pt x="222" y="266"/>
                    </a:lnTo>
                    <a:lnTo>
                      <a:pt x="243" y="247"/>
                    </a:lnTo>
                    <a:lnTo>
                      <a:pt x="260" y="226"/>
                    </a:lnTo>
                    <a:lnTo>
                      <a:pt x="273" y="202"/>
                    </a:lnTo>
                    <a:lnTo>
                      <a:pt x="281" y="175"/>
                    </a:lnTo>
                    <a:lnTo>
                      <a:pt x="284" y="146"/>
                    </a:lnTo>
                    <a:lnTo>
                      <a:pt x="281" y="117"/>
                    </a:lnTo>
                    <a:lnTo>
                      <a:pt x="273" y="89"/>
                    </a:lnTo>
                    <a:lnTo>
                      <a:pt x="260" y="65"/>
                    </a:lnTo>
                    <a:lnTo>
                      <a:pt x="243" y="43"/>
                    </a:lnTo>
                    <a:lnTo>
                      <a:pt x="222" y="25"/>
                    </a:lnTo>
                    <a:lnTo>
                      <a:pt x="198" y="12"/>
                    </a:lnTo>
                    <a:lnTo>
                      <a:pt x="170" y="3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</p:grpSp>
      </p:grpSp>
      <p:grpSp>
        <p:nvGrpSpPr>
          <p:cNvPr id="15370" name="Gruppe 147"/>
          <p:cNvGrpSpPr>
            <a:grpSpLocks/>
          </p:cNvGrpSpPr>
          <p:nvPr/>
        </p:nvGrpSpPr>
        <p:grpSpPr bwMode="auto">
          <a:xfrm>
            <a:off x="2195513" y="4550395"/>
            <a:ext cx="1111250" cy="1236663"/>
            <a:chOff x="1109664" y="1434679"/>
            <a:chExt cx="1601486" cy="1575221"/>
          </a:xfrm>
        </p:grpSpPr>
        <p:grpSp>
          <p:nvGrpSpPr>
            <p:cNvPr id="15375" name="Group 5"/>
            <p:cNvGrpSpPr>
              <a:grpSpLocks noChangeAspect="1"/>
            </p:cNvGrpSpPr>
            <p:nvPr/>
          </p:nvGrpSpPr>
          <p:grpSpPr bwMode="auto">
            <a:xfrm>
              <a:off x="1109664" y="1434679"/>
              <a:ext cx="1601486" cy="1575221"/>
              <a:chOff x="441" y="-239"/>
              <a:chExt cx="4878" cy="4798"/>
            </a:xfrm>
          </p:grpSpPr>
          <p:sp>
            <p:nvSpPr>
              <p:cNvPr id="113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41" y="-239"/>
                <a:ext cx="4878" cy="4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+mn-ea"/>
                </a:endParaRPr>
              </a:p>
            </p:txBody>
          </p:sp>
          <p:sp>
            <p:nvSpPr>
              <p:cNvPr id="114" name="Freeform 6"/>
              <p:cNvSpPr>
                <a:spLocks/>
              </p:cNvSpPr>
              <p:nvPr/>
            </p:nvSpPr>
            <p:spPr bwMode="auto">
              <a:xfrm>
                <a:off x="1974" y="1658"/>
                <a:ext cx="56" cy="6"/>
              </a:xfrm>
              <a:custGeom>
                <a:avLst/>
                <a:gdLst>
                  <a:gd name="T0" fmla="*/ 0 w 58"/>
                  <a:gd name="T1" fmla="*/ 6 h 6"/>
                  <a:gd name="T2" fmla="*/ 58 w 58"/>
                  <a:gd name="T3" fmla="*/ 6 h 6"/>
                  <a:gd name="T4" fmla="*/ 12 w 58"/>
                  <a:gd name="T5" fmla="*/ 0 h 6"/>
                  <a:gd name="T6" fmla="*/ 0 w 58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"/>
                  <a:gd name="T14" fmla="*/ 58 w 5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">
                    <a:moveTo>
                      <a:pt x="0" y="6"/>
                    </a:moveTo>
                    <a:lnTo>
                      <a:pt x="5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  <p:sp>
            <p:nvSpPr>
              <p:cNvPr id="115" name="Freeform 7"/>
              <p:cNvSpPr>
                <a:spLocks/>
              </p:cNvSpPr>
              <p:nvPr/>
            </p:nvSpPr>
            <p:spPr bwMode="auto">
              <a:xfrm>
                <a:off x="2455" y="1171"/>
                <a:ext cx="0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1"/>
                  <a:gd name="T26" fmla="*/ 1 w 1"/>
                  <a:gd name="T27" fmla="*/ 1 h 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  <p:sp>
            <p:nvSpPr>
              <p:cNvPr id="116" name="Freeform 8"/>
              <p:cNvSpPr>
                <a:spLocks/>
              </p:cNvSpPr>
              <p:nvPr/>
            </p:nvSpPr>
            <p:spPr bwMode="auto">
              <a:xfrm>
                <a:off x="2441" y="1184"/>
                <a:ext cx="7" cy="12"/>
              </a:xfrm>
              <a:custGeom>
                <a:avLst/>
                <a:gdLst>
                  <a:gd name="T0" fmla="*/ 8 w 8"/>
                  <a:gd name="T1" fmla="*/ 0 h 14"/>
                  <a:gd name="T2" fmla="*/ 8 w 8"/>
                  <a:gd name="T3" fmla="*/ 0 h 14"/>
                  <a:gd name="T4" fmla="*/ 6 w 8"/>
                  <a:gd name="T5" fmla="*/ 0 h 14"/>
                  <a:gd name="T6" fmla="*/ 6 w 8"/>
                  <a:gd name="T7" fmla="*/ 0 h 14"/>
                  <a:gd name="T8" fmla="*/ 2 w 8"/>
                  <a:gd name="T9" fmla="*/ 8 h 14"/>
                  <a:gd name="T10" fmla="*/ 0 w 8"/>
                  <a:gd name="T11" fmla="*/ 14 h 14"/>
                  <a:gd name="T12" fmla="*/ 8 w 8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4"/>
                  <a:gd name="T23" fmla="*/ 8 w 8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  <p:sp>
            <p:nvSpPr>
              <p:cNvPr id="117" name="Freeform 9"/>
              <p:cNvSpPr>
                <a:spLocks/>
              </p:cNvSpPr>
              <p:nvPr/>
            </p:nvSpPr>
            <p:spPr bwMode="auto">
              <a:xfrm>
                <a:off x="2441" y="1184"/>
                <a:ext cx="7" cy="12"/>
              </a:xfrm>
              <a:custGeom>
                <a:avLst/>
                <a:gdLst>
                  <a:gd name="T0" fmla="*/ 8 w 8"/>
                  <a:gd name="T1" fmla="*/ 0 h 14"/>
                  <a:gd name="T2" fmla="*/ 8 w 8"/>
                  <a:gd name="T3" fmla="*/ 0 h 14"/>
                  <a:gd name="T4" fmla="*/ 6 w 8"/>
                  <a:gd name="T5" fmla="*/ 0 h 14"/>
                  <a:gd name="T6" fmla="*/ 6 w 8"/>
                  <a:gd name="T7" fmla="*/ 0 h 14"/>
                  <a:gd name="T8" fmla="*/ 2 w 8"/>
                  <a:gd name="T9" fmla="*/ 8 h 14"/>
                  <a:gd name="T10" fmla="*/ 0 w 8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4"/>
                  <a:gd name="T20" fmla="*/ 8 w 8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2" y="8"/>
                    </a:lnTo>
                    <a:lnTo>
                      <a:pt x="0" y="1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  <p:sp>
            <p:nvSpPr>
              <p:cNvPr id="118" name="Freeform 10"/>
              <p:cNvSpPr>
                <a:spLocks/>
              </p:cNvSpPr>
              <p:nvPr/>
            </p:nvSpPr>
            <p:spPr bwMode="auto">
              <a:xfrm>
                <a:off x="2539" y="1313"/>
                <a:ext cx="7" cy="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  <p:sp>
            <p:nvSpPr>
              <p:cNvPr id="119" name="Freeform 11"/>
              <p:cNvSpPr>
                <a:spLocks/>
              </p:cNvSpPr>
              <p:nvPr/>
            </p:nvSpPr>
            <p:spPr bwMode="auto">
              <a:xfrm>
                <a:off x="2539" y="1313"/>
                <a:ext cx="7" cy="0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  <p:sp>
            <p:nvSpPr>
              <p:cNvPr id="120" name="Freeform 12"/>
              <p:cNvSpPr>
                <a:spLocks/>
              </p:cNvSpPr>
              <p:nvPr/>
            </p:nvSpPr>
            <p:spPr bwMode="auto">
              <a:xfrm>
                <a:off x="2594" y="1288"/>
                <a:ext cx="14" cy="0"/>
              </a:xfrm>
              <a:custGeom>
                <a:avLst/>
                <a:gdLst>
                  <a:gd name="T0" fmla="*/ 14 w 14"/>
                  <a:gd name="T1" fmla="*/ 0 h 2"/>
                  <a:gd name="T2" fmla="*/ 14 w 14"/>
                  <a:gd name="T3" fmla="*/ 0 h 2"/>
                  <a:gd name="T4" fmla="*/ 0 w 14"/>
                  <a:gd name="T5" fmla="*/ 2 h 2"/>
                  <a:gd name="T6" fmla="*/ 14 w 1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"/>
                  <a:gd name="T14" fmla="*/ 14 w 1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">
                    <a:moveTo>
                      <a:pt x="14" y="0"/>
                    </a:moveTo>
                    <a:lnTo>
                      <a:pt x="14" y="0"/>
                    </a:lnTo>
                    <a:lnTo>
                      <a:pt x="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  <p:sp>
            <p:nvSpPr>
              <p:cNvPr id="121" name="Freeform 13"/>
              <p:cNvSpPr>
                <a:spLocks/>
              </p:cNvSpPr>
              <p:nvPr/>
            </p:nvSpPr>
            <p:spPr bwMode="auto">
              <a:xfrm>
                <a:off x="2594" y="1288"/>
                <a:ext cx="14" cy="0"/>
              </a:xfrm>
              <a:custGeom>
                <a:avLst/>
                <a:gdLst>
                  <a:gd name="T0" fmla="*/ 14 w 14"/>
                  <a:gd name="T1" fmla="*/ 0 h 2"/>
                  <a:gd name="T2" fmla="*/ 14 w 14"/>
                  <a:gd name="T3" fmla="*/ 0 h 2"/>
                  <a:gd name="T4" fmla="*/ 0 w 14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"/>
                  <a:gd name="T11" fmla="*/ 14 w 1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">
                    <a:moveTo>
                      <a:pt x="14" y="0"/>
                    </a:moveTo>
                    <a:lnTo>
                      <a:pt x="14" y="0"/>
                    </a:lnTo>
                    <a:lnTo>
                      <a:pt x="0" y="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  <p:sp>
            <p:nvSpPr>
              <p:cNvPr id="122" name="Freeform 14"/>
              <p:cNvSpPr>
                <a:spLocks/>
              </p:cNvSpPr>
              <p:nvPr/>
            </p:nvSpPr>
            <p:spPr bwMode="auto">
              <a:xfrm>
                <a:off x="2274" y="1178"/>
                <a:ext cx="237" cy="339"/>
              </a:xfrm>
              <a:custGeom>
                <a:avLst/>
                <a:gdLst>
                  <a:gd name="T0" fmla="*/ 54 w 236"/>
                  <a:gd name="T1" fmla="*/ 330 h 340"/>
                  <a:gd name="T2" fmla="*/ 54 w 236"/>
                  <a:gd name="T3" fmla="*/ 330 h 340"/>
                  <a:gd name="T4" fmla="*/ 52 w 236"/>
                  <a:gd name="T5" fmla="*/ 334 h 340"/>
                  <a:gd name="T6" fmla="*/ 48 w 236"/>
                  <a:gd name="T7" fmla="*/ 336 h 340"/>
                  <a:gd name="T8" fmla="*/ 38 w 236"/>
                  <a:gd name="T9" fmla="*/ 340 h 340"/>
                  <a:gd name="T10" fmla="*/ 28 w 236"/>
                  <a:gd name="T11" fmla="*/ 338 h 340"/>
                  <a:gd name="T12" fmla="*/ 16 w 236"/>
                  <a:gd name="T13" fmla="*/ 334 h 340"/>
                  <a:gd name="T14" fmla="*/ 16 w 236"/>
                  <a:gd name="T15" fmla="*/ 334 h 340"/>
                  <a:gd name="T16" fmla="*/ 16 w 236"/>
                  <a:gd name="T17" fmla="*/ 334 h 340"/>
                  <a:gd name="T18" fmla="*/ 8 w 236"/>
                  <a:gd name="T19" fmla="*/ 326 h 340"/>
                  <a:gd name="T20" fmla="*/ 2 w 236"/>
                  <a:gd name="T21" fmla="*/ 316 h 340"/>
                  <a:gd name="T22" fmla="*/ 0 w 236"/>
                  <a:gd name="T23" fmla="*/ 306 h 340"/>
                  <a:gd name="T24" fmla="*/ 0 w 236"/>
                  <a:gd name="T25" fmla="*/ 302 h 340"/>
                  <a:gd name="T26" fmla="*/ 2 w 236"/>
                  <a:gd name="T27" fmla="*/ 298 h 340"/>
                  <a:gd name="T28" fmla="*/ 180 w 236"/>
                  <a:gd name="T29" fmla="*/ 8 h 340"/>
                  <a:gd name="T30" fmla="*/ 180 w 236"/>
                  <a:gd name="T31" fmla="*/ 8 h 340"/>
                  <a:gd name="T32" fmla="*/ 184 w 236"/>
                  <a:gd name="T33" fmla="*/ 4 h 340"/>
                  <a:gd name="T34" fmla="*/ 188 w 236"/>
                  <a:gd name="T35" fmla="*/ 2 h 340"/>
                  <a:gd name="T36" fmla="*/ 196 w 236"/>
                  <a:gd name="T37" fmla="*/ 0 h 340"/>
                  <a:gd name="T38" fmla="*/ 208 w 236"/>
                  <a:gd name="T39" fmla="*/ 0 h 340"/>
                  <a:gd name="T40" fmla="*/ 218 w 236"/>
                  <a:gd name="T41" fmla="*/ 4 h 340"/>
                  <a:gd name="T42" fmla="*/ 218 w 236"/>
                  <a:gd name="T43" fmla="*/ 4 h 340"/>
                  <a:gd name="T44" fmla="*/ 218 w 236"/>
                  <a:gd name="T45" fmla="*/ 4 h 340"/>
                  <a:gd name="T46" fmla="*/ 228 w 236"/>
                  <a:gd name="T47" fmla="*/ 12 h 340"/>
                  <a:gd name="T48" fmla="*/ 234 w 236"/>
                  <a:gd name="T49" fmla="*/ 22 h 340"/>
                  <a:gd name="T50" fmla="*/ 236 w 236"/>
                  <a:gd name="T51" fmla="*/ 32 h 340"/>
                  <a:gd name="T52" fmla="*/ 236 w 236"/>
                  <a:gd name="T53" fmla="*/ 36 h 340"/>
                  <a:gd name="T54" fmla="*/ 234 w 236"/>
                  <a:gd name="T55" fmla="*/ 40 h 340"/>
                  <a:gd name="T56" fmla="*/ 54 w 236"/>
                  <a:gd name="T57" fmla="*/ 330 h 3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6"/>
                  <a:gd name="T88" fmla="*/ 0 h 340"/>
                  <a:gd name="T89" fmla="*/ 236 w 236"/>
                  <a:gd name="T90" fmla="*/ 340 h 3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6" h="340">
                    <a:moveTo>
                      <a:pt x="54" y="330"/>
                    </a:moveTo>
                    <a:lnTo>
                      <a:pt x="54" y="330"/>
                    </a:lnTo>
                    <a:lnTo>
                      <a:pt x="52" y="334"/>
                    </a:lnTo>
                    <a:lnTo>
                      <a:pt x="48" y="336"/>
                    </a:lnTo>
                    <a:lnTo>
                      <a:pt x="38" y="340"/>
                    </a:lnTo>
                    <a:lnTo>
                      <a:pt x="28" y="338"/>
                    </a:lnTo>
                    <a:lnTo>
                      <a:pt x="16" y="334"/>
                    </a:lnTo>
                    <a:lnTo>
                      <a:pt x="8" y="326"/>
                    </a:lnTo>
                    <a:lnTo>
                      <a:pt x="2" y="316"/>
                    </a:lnTo>
                    <a:lnTo>
                      <a:pt x="0" y="306"/>
                    </a:lnTo>
                    <a:lnTo>
                      <a:pt x="0" y="302"/>
                    </a:lnTo>
                    <a:lnTo>
                      <a:pt x="2" y="298"/>
                    </a:lnTo>
                    <a:lnTo>
                      <a:pt x="180" y="8"/>
                    </a:lnTo>
                    <a:lnTo>
                      <a:pt x="184" y="4"/>
                    </a:lnTo>
                    <a:lnTo>
                      <a:pt x="188" y="2"/>
                    </a:lnTo>
                    <a:lnTo>
                      <a:pt x="196" y="0"/>
                    </a:lnTo>
                    <a:lnTo>
                      <a:pt x="208" y="0"/>
                    </a:lnTo>
                    <a:lnTo>
                      <a:pt x="218" y="4"/>
                    </a:lnTo>
                    <a:lnTo>
                      <a:pt x="228" y="12"/>
                    </a:lnTo>
                    <a:lnTo>
                      <a:pt x="234" y="22"/>
                    </a:lnTo>
                    <a:lnTo>
                      <a:pt x="236" y="32"/>
                    </a:lnTo>
                    <a:lnTo>
                      <a:pt x="236" y="36"/>
                    </a:lnTo>
                    <a:lnTo>
                      <a:pt x="234" y="40"/>
                    </a:lnTo>
                    <a:lnTo>
                      <a:pt x="54" y="33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  <p:sp>
            <p:nvSpPr>
              <p:cNvPr id="123" name="Freeform 15"/>
              <p:cNvSpPr>
                <a:spLocks noEditPoints="1"/>
              </p:cNvSpPr>
              <p:nvPr/>
            </p:nvSpPr>
            <p:spPr bwMode="auto">
              <a:xfrm>
                <a:off x="1005" y="365"/>
                <a:ext cx="1714" cy="2421"/>
              </a:xfrm>
              <a:custGeom>
                <a:avLst/>
                <a:gdLst>
                  <a:gd name="T0" fmla="*/ 1608 w 1716"/>
                  <a:gd name="T1" fmla="*/ 2274 h 2422"/>
                  <a:gd name="T2" fmla="*/ 1554 w 1716"/>
                  <a:gd name="T3" fmla="*/ 2186 h 2422"/>
                  <a:gd name="T4" fmla="*/ 1374 w 1716"/>
                  <a:gd name="T5" fmla="*/ 1822 h 2422"/>
                  <a:gd name="T6" fmla="*/ 1236 w 1716"/>
                  <a:gd name="T7" fmla="*/ 1482 h 2422"/>
                  <a:gd name="T8" fmla="*/ 1170 w 1716"/>
                  <a:gd name="T9" fmla="*/ 1338 h 2422"/>
                  <a:gd name="T10" fmla="*/ 1026 w 1716"/>
                  <a:gd name="T11" fmla="*/ 1298 h 2422"/>
                  <a:gd name="T12" fmla="*/ 826 w 1716"/>
                  <a:gd name="T13" fmla="*/ 1234 h 2422"/>
                  <a:gd name="T14" fmla="*/ 646 w 1716"/>
                  <a:gd name="T15" fmla="*/ 1224 h 2422"/>
                  <a:gd name="T16" fmla="*/ 590 w 1716"/>
                  <a:gd name="T17" fmla="*/ 1122 h 2422"/>
                  <a:gd name="T18" fmla="*/ 568 w 1716"/>
                  <a:gd name="T19" fmla="*/ 1026 h 2422"/>
                  <a:gd name="T20" fmla="*/ 724 w 1716"/>
                  <a:gd name="T21" fmla="*/ 1020 h 2422"/>
                  <a:gd name="T22" fmla="*/ 862 w 1716"/>
                  <a:gd name="T23" fmla="*/ 998 h 2422"/>
                  <a:gd name="T24" fmla="*/ 1274 w 1716"/>
                  <a:gd name="T25" fmla="*/ 1062 h 2422"/>
                  <a:gd name="T26" fmla="*/ 1466 w 1716"/>
                  <a:gd name="T27" fmla="*/ 958 h 2422"/>
                  <a:gd name="T28" fmla="*/ 1550 w 1716"/>
                  <a:gd name="T29" fmla="*/ 968 h 2422"/>
                  <a:gd name="T30" fmla="*/ 1552 w 1716"/>
                  <a:gd name="T31" fmla="*/ 928 h 2422"/>
                  <a:gd name="T32" fmla="*/ 1508 w 1716"/>
                  <a:gd name="T33" fmla="*/ 906 h 2422"/>
                  <a:gd name="T34" fmla="*/ 1416 w 1716"/>
                  <a:gd name="T35" fmla="*/ 906 h 2422"/>
                  <a:gd name="T36" fmla="*/ 1420 w 1716"/>
                  <a:gd name="T37" fmla="*/ 872 h 2422"/>
                  <a:gd name="T38" fmla="*/ 1474 w 1716"/>
                  <a:gd name="T39" fmla="*/ 830 h 2422"/>
                  <a:gd name="T40" fmla="*/ 1532 w 1716"/>
                  <a:gd name="T41" fmla="*/ 818 h 2422"/>
                  <a:gd name="T42" fmla="*/ 1518 w 1716"/>
                  <a:gd name="T43" fmla="*/ 788 h 2422"/>
                  <a:gd name="T44" fmla="*/ 1462 w 1716"/>
                  <a:gd name="T45" fmla="*/ 790 h 2422"/>
                  <a:gd name="T46" fmla="*/ 1378 w 1716"/>
                  <a:gd name="T47" fmla="*/ 814 h 2422"/>
                  <a:gd name="T48" fmla="*/ 1284 w 1716"/>
                  <a:gd name="T49" fmla="*/ 884 h 2422"/>
                  <a:gd name="T50" fmla="*/ 894 w 1716"/>
                  <a:gd name="T51" fmla="*/ 826 h 2422"/>
                  <a:gd name="T52" fmla="*/ 816 w 1716"/>
                  <a:gd name="T53" fmla="*/ 812 h 2422"/>
                  <a:gd name="T54" fmla="*/ 586 w 1716"/>
                  <a:gd name="T55" fmla="*/ 558 h 2422"/>
                  <a:gd name="T56" fmla="*/ 562 w 1716"/>
                  <a:gd name="T57" fmla="*/ 522 h 2422"/>
                  <a:gd name="T58" fmla="*/ 656 w 1716"/>
                  <a:gd name="T59" fmla="*/ 510 h 2422"/>
                  <a:gd name="T60" fmla="*/ 682 w 1716"/>
                  <a:gd name="T61" fmla="*/ 450 h 2422"/>
                  <a:gd name="T62" fmla="*/ 700 w 1716"/>
                  <a:gd name="T63" fmla="*/ 400 h 2422"/>
                  <a:gd name="T64" fmla="*/ 728 w 1716"/>
                  <a:gd name="T65" fmla="*/ 364 h 2422"/>
                  <a:gd name="T66" fmla="*/ 722 w 1716"/>
                  <a:gd name="T67" fmla="*/ 284 h 2422"/>
                  <a:gd name="T68" fmla="*/ 716 w 1716"/>
                  <a:gd name="T69" fmla="*/ 196 h 2422"/>
                  <a:gd name="T70" fmla="*/ 712 w 1716"/>
                  <a:gd name="T71" fmla="*/ 104 h 2422"/>
                  <a:gd name="T72" fmla="*/ 496 w 1716"/>
                  <a:gd name="T73" fmla="*/ 4 h 2422"/>
                  <a:gd name="T74" fmla="*/ 364 w 1716"/>
                  <a:gd name="T75" fmla="*/ 174 h 2422"/>
                  <a:gd name="T76" fmla="*/ 384 w 1716"/>
                  <a:gd name="T77" fmla="*/ 320 h 2422"/>
                  <a:gd name="T78" fmla="*/ 384 w 1716"/>
                  <a:gd name="T79" fmla="*/ 418 h 2422"/>
                  <a:gd name="T80" fmla="*/ 334 w 1716"/>
                  <a:gd name="T81" fmla="*/ 474 h 2422"/>
                  <a:gd name="T82" fmla="*/ 270 w 1716"/>
                  <a:gd name="T83" fmla="*/ 600 h 2422"/>
                  <a:gd name="T84" fmla="*/ 102 w 1716"/>
                  <a:gd name="T85" fmla="*/ 730 h 2422"/>
                  <a:gd name="T86" fmla="*/ 24 w 1716"/>
                  <a:gd name="T87" fmla="*/ 966 h 2422"/>
                  <a:gd name="T88" fmla="*/ 4 w 1716"/>
                  <a:gd name="T89" fmla="*/ 1326 h 2422"/>
                  <a:gd name="T90" fmla="*/ 14 w 1716"/>
                  <a:gd name="T91" fmla="*/ 1536 h 2422"/>
                  <a:gd name="T92" fmla="*/ 114 w 1716"/>
                  <a:gd name="T93" fmla="*/ 1696 h 2422"/>
                  <a:gd name="T94" fmla="*/ 430 w 1716"/>
                  <a:gd name="T95" fmla="*/ 1838 h 2422"/>
                  <a:gd name="T96" fmla="*/ 662 w 1716"/>
                  <a:gd name="T97" fmla="*/ 1868 h 2422"/>
                  <a:gd name="T98" fmla="*/ 866 w 1716"/>
                  <a:gd name="T99" fmla="*/ 1840 h 2422"/>
                  <a:gd name="T100" fmla="*/ 1038 w 1716"/>
                  <a:gd name="T101" fmla="*/ 1822 h 2422"/>
                  <a:gd name="T102" fmla="*/ 1050 w 1716"/>
                  <a:gd name="T103" fmla="*/ 1894 h 2422"/>
                  <a:gd name="T104" fmla="*/ 1114 w 1716"/>
                  <a:gd name="T105" fmla="*/ 2002 h 2422"/>
                  <a:gd name="T106" fmla="*/ 1222 w 1716"/>
                  <a:gd name="T107" fmla="*/ 2262 h 2422"/>
                  <a:gd name="T108" fmla="*/ 1282 w 1716"/>
                  <a:gd name="T109" fmla="*/ 2370 h 2422"/>
                  <a:gd name="T110" fmla="*/ 1364 w 1716"/>
                  <a:gd name="T111" fmla="*/ 2396 h 2422"/>
                  <a:gd name="T112" fmla="*/ 1488 w 1716"/>
                  <a:gd name="T113" fmla="*/ 2408 h 2422"/>
                  <a:gd name="T114" fmla="*/ 1640 w 1716"/>
                  <a:gd name="T115" fmla="*/ 2368 h 2422"/>
                  <a:gd name="T116" fmla="*/ 1714 w 1716"/>
                  <a:gd name="T117" fmla="*/ 2294 h 2422"/>
                  <a:gd name="T118" fmla="*/ 1250 w 1716"/>
                  <a:gd name="T119" fmla="*/ 976 h 24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16"/>
                  <a:gd name="T181" fmla="*/ 0 h 2422"/>
                  <a:gd name="T182" fmla="*/ 1716 w 1716"/>
                  <a:gd name="T183" fmla="*/ 2422 h 24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16" h="2422">
                    <a:moveTo>
                      <a:pt x="1714" y="2282"/>
                    </a:moveTo>
                    <a:lnTo>
                      <a:pt x="1714" y="2282"/>
                    </a:lnTo>
                    <a:lnTo>
                      <a:pt x="1706" y="2254"/>
                    </a:lnTo>
                    <a:lnTo>
                      <a:pt x="1648" y="2258"/>
                    </a:lnTo>
                    <a:lnTo>
                      <a:pt x="1638" y="2262"/>
                    </a:lnTo>
                    <a:lnTo>
                      <a:pt x="1628" y="2266"/>
                    </a:lnTo>
                    <a:lnTo>
                      <a:pt x="1618" y="2272"/>
                    </a:lnTo>
                    <a:lnTo>
                      <a:pt x="1612" y="2274"/>
                    </a:lnTo>
                    <a:lnTo>
                      <a:pt x="1608" y="2274"/>
                    </a:lnTo>
                    <a:lnTo>
                      <a:pt x="1596" y="2266"/>
                    </a:lnTo>
                    <a:lnTo>
                      <a:pt x="1588" y="2258"/>
                    </a:lnTo>
                    <a:lnTo>
                      <a:pt x="1572" y="2236"/>
                    </a:lnTo>
                    <a:lnTo>
                      <a:pt x="1548" y="2206"/>
                    </a:lnTo>
                    <a:lnTo>
                      <a:pt x="1542" y="2196"/>
                    </a:lnTo>
                    <a:lnTo>
                      <a:pt x="1540" y="2194"/>
                    </a:lnTo>
                    <a:lnTo>
                      <a:pt x="1542" y="2194"/>
                    </a:lnTo>
                    <a:lnTo>
                      <a:pt x="1554" y="2186"/>
                    </a:lnTo>
                    <a:lnTo>
                      <a:pt x="1560" y="2180"/>
                    </a:lnTo>
                    <a:lnTo>
                      <a:pt x="1560" y="2178"/>
                    </a:lnTo>
                    <a:lnTo>
                      <a:pt x="1546" y="2148"/>
                    </a:lnTo>
                    <a:lnTo>
                      <a:pt x="1534" y="2122"/>
                    </a:lnTo>
                    <a:lnTo>
                      <a:pt x="1470" y="2002"/>
                    </a:lnTo>
                    <a:lnTo>
                      <a:pt x="1422" y="1912"/>
                    </a:lnTo>
                    <a:lnTo>
                      <a:pt x="1398" y="1866"/>
                    </a:lnTo>
                    <a:lnTo>
                      <a:pt x="1374" y="1822"/>
                    </a:lnTo>
                    <a:lnTo>
                      <a:pt x="1352" y="1772"/>
                    </a:lnTo>
                    <a:lnTo>
                      <a:pt x="1328" y="1720"/>
                    </a:lnTo>
                    <a:lnTo>
                      <a:pt x="1292" y="1640"/>
                    </a:lnTo>
                    <a:lnTo>
                      <a:pt x="1240" y="1518"/>
                    </a:lnTo>
                    <a:lnTo>
                      <a:pt x="1238" y="1512"/>
                    </a:lnTo>
                    <a:lnTo>
                      <a:pt x="1236" y="1506"/>
                    </a:lnTo>
                    <a:lnTo>
                      <a:pt x="1236" y="1482"/>
                    </a:lnTo>
                    <a:lnTo>
                      <a:pt x="1236" y="1446"/>
                    </a:lnTo>
                    <a:lnTo>
                      <a:pt x="1234" y="1440"/>
                    </a:lnTo>
                    <a:lnTo>
                      <a:pt x="1230" y="1432"/>
                    </a:lnTo>
                    <a:lnTo>
                      <a:pt x="1206" y="1382"/>
                    </a:lnTo>
                    <a:lnTo>
                      <a:pt x="1198" y="1366"/>
                    </a:lnTo>
                    <a:lnTo>
                      <a:pt x="1196" y="1362"/>
                    </a:lnTo>
                    <a:lnTo>
                      <a:pt x="1194" y="1358"/>
                    </a:lnTo>
                    <a:lnTo>
                      <a:pt x="1170" y="1338"/>
                    </a:lnTo>
                    <a:lnTo>
                      <a:pt x="1166" y="1336"/>
                    </a:lnTo>
                    <a:lnTo>
                      <a:pt x="1160" y="1334"/>
                    </a:lnTo>
                    <a:lnTo>
                      <a:pt x="1150" y="1332"/>
                    </a:lnTo>
                    <a:lnTo>
                      <a:pt x="1124" y="1326"/>
                    </a:lnTo>
                    <a:lnTo>
                      <a:pt x="1070" y="1310"/>
                    </a:lnTo>
                    <a:lnTo>
                      <a:pt x="1038" y="1302"/>
                    </a:lnTo>
                    <a:lnTo>
                      <a:pt x="1032" y="1300"/>
                    </a:lnTo>
                    <a:lnTo>
                      <a:pt x="1026" y="1298"/>
                    </a:lnTo>
                    <a:lnTo>
                      <a:pt x="970" y="1298"/>
                    </a:lnTo>
                    <a:lnTo>
                      <a:pt x="982" y="1292"/>
                    </a:lnTo>
                    <a:lnTo>
                      <a:pt x="924" y="1282"/>
                    </a:lnTo>
                    <a:lnTo>
                      <a:pt x="916" y="1282"/>
                    </a:lnTo>
                    <a:lnTo>
                      <a:pt x="908" y="1280"/>
                    </a:lnTo>
                    <a:lnTo>
                      <a:pt x="888" y="1270"/>
                    </a:lnTo>
                    <a:lnTo>
                      <a:pt x="826" y="1234"/>
                    </a:lnTo>
                    <a:lnTo>
                      <a:pt x="820" y="1232"/>
                    </a:lnTo>
                    <a:lnTo>
                      <a:pt x="814" y="1232"/>
                    </a:lnTo>
                    <a:lnTo>
                      <a:pt x="780" y="1234"/>
                    </a:lnTo>
                    <a:lnTo>
                      <a:pt x="752" y="1236"/>
                    </a:lnTo>
                    <a:lnTo>
                      <a:pt x="726" y="1234"/>
                    </a:lnTo>
                    <a:lnTo>
                      <a:pt x="702" y="1234"/>
                    </a:lnTo>
                    <a:lnTo>
                      <a:pt x="678" y="1230"/>
                    </a:lnTo>
                    <a:lnTo>
                      <a:pt x="646" y="1224"/>
                    </a:lnTo>
                    <a:lnTo>
                      <a:pt x="642" y="1222"/>
                    </a:lnTo>
                    <a:lnTo>
                      <a:pt x="636" y="1220"/>
                    </a:lnTo>
                    <a:lnTo>
                      <a:pt x="628" y="1212"/>
                    </a:lnTo>
                    <a:lnTo>
                      <a:pt x="608" y="1194"/>
                    </a:lnTo>
                    <a:lnTo>
                      <a:pt x="590" y="1176"/>
                    </a:lnTo>
                    <a:lnTo>
                      <a:pt x="590" y="1170"/>
                    </a:lnTo>
                    <a:lnTo>
                      <a:pt x="590" y="1152"/>
                    </a:lnTo>
                    <a:lnTo>
                      <a:pt x="590" y="1122"/>
                    </a:lnTo>
                    <a:lnTo>
                      <a:pt x="588" y="1118"/>
                    </a:lnTo>
                    <a:lnTo>
                      <a:pt x="576" y="1104"/>
                    </a:lnTo>
                    <a:lnTo>
                      <a:pt x="558" y="1080"/>
                    </a:lnTo>
                    <a:lnTo>
                      <a:pt x="558" y="1078"/>
                    </a:lnTo>
                    <a:lnTo>
                      <a:pt x="560" y="1072"/>
                    </a:lnTo>
                    <a:lnTo>
                      <a:pt x="562" y="1064"/>
                    </a:lnTo>
                    <a:lnTo>
                      <a:pt x="568" y="1026"/>
                    </a:lnTo>
                    <a:lnTo>
                      <a:pt x="572" y="1006"/>
                    </a:lnTo>
                    <a:lnTo>
                      <a:pt x="574" y="988"/>
                    </a:lnTo>
                    <a:lnTo>
                      <a:pt x="574" y="932"/>
                    </a:lnTo>
                    <a:lnTo>
                      <a:pt x="606" y="950"/>
                    </a:lnTo>
                    <a:lnTo>
                      <a:pt x="668" y="990"/>
                    </a:lnTo>
                    <a:lnTo>
                      <a:pt x="702" y="1012"/>
                    </a:lnTo>
                    <a:lnTo>
                      <a:pt x="714" y="1018"/>
                    </a:lnTo>
                    <a:lnTo>
                      <a:pt x="720" y="1022"/>
                    </a:lnTo>
                    <a:lnTo>
                      <a:pt x="724" y="1020"/>
                    </a:lnTo>
                    <a:lnTo>
                      <a:pt x="726" y="1014"/>
                    </a:lnTo>
                    <a:lnTo>
                      <a:pt x="730" y="998"/>
                    </a:lnTo>
                    <a:lnTo>
                      <a:pt x="738" y="980"/>
                    </a:lnTo>
                    <a:lnTo>
                      <a:pt x="742" y="972"/>
                    </a:lnTo>
                    <a:lnTo>
                      <a:pt x="750" y="966"/>
                    </a:lnTo>
                    <a:lnTo>
                      <a:pt x="754" y="964"/>
                    </a:lnTo>
                    <a:lnTo>
                      <a:pt x="758" y="964"/>
                    </a:lnTo>
                    <a:lnTo>
                      <a:pt x="770" y="968"/>
                    </a:lnTo>
                    <a:lnTo>
                      <a:pt x="786" y="974"/>
                    </a:lnTo>
                    <a:lnTo>
                      <a:pt x="804" y="982"/>
                    </a:lnTo>
                    <a:lnTo>
                      <a:pt x="862" y="998"/>
                    </a:lnTo>
                    <a:lnTo>
                      <a:pt x="918" y="1012"/>
                    </a:lnTo>
                    <a:lnTo>
                      <a:pt x="980" y="1024"/>
                    </a:lnTo>
                    <a:lnTo>
                      <a:pt x="1050" y="1032"/>
                    </a:lnTo>
                    <a:lnTo>
                      <a:pt x="1146" y="1042"/>
                    </a:lnTo>
                    <a:lnTo>
                      <a:pt x="1184" y="1046"/>
                    </a:lnTo>
                    <a:lnTo>
                      <a:pt x="1212" y="1050"/>
                    </a:lnTo>
                    <a:lnTo>
                      <a:pt x="1234" y="1054"/>
                    </a:lnTo>
                    <a:lnTo>
                      <a:pt x="1244" y="1058"/>
                    </a:lnTo>
                    <a:lnTo>
                      <a:pt x="1254" y="1058"/>
                    </a:lnTo>
                    <a:lnTo>
                      <a:pt x="1274" y="1062"/>
                    </a:lnTo>
                    <a:lnTo>
                      <a:pt x="1282" y="1060"/>
                    </a:lnTo>
                    <a:lnTo>
                      <a:pt x="1294" y="1056"/>
                    </a:lnTo>
                    <a:lnTo>
                      <a:pt x="1328" y="1042"/>
                    </a:lnTo>
                    <a:lnTo>
                      <a:pt x="1388" y="1012"/>
                    </a:lnTo>
                    <a:lnTo>
                      <a:pt x="1402" y="994"/>
                    </a:lnTo>
                    <a:lnTo>
                      <a:pt x="1418" y="980"/>
                    </a:lnTo>
                    <a:lnTo>
                      <a:pt x="1418" y="978"/>
                    </a:lnTo>
                    <a:lnTo>
                      <a:pt x="1432" y="970"/>
                    </a:lnTo>
                    <a:lnTo>
                      <a:pt x="1446" y="966"/>
                    </a:lnTo>
                    <a:lnTo>
                      <a:pt x="1466" y="958"/>
                    </a:lnTo>
                    <a:lnTo>
                      <a:pt x="1480" y="956"/>
                    </a:lnTo>
                    <a:lnTo>
                      <a:pt x="1482" y="954"/>
                    </a:lnTo>
                    <a:lnTo>
                      <a:pt x="1498" y="950"/>
                    </a:lnTo>
                    <a:lnTo>
                      <a:pt x="1506" y="950"/>
                    </a:lnTo>
                    <a:lnTo>
                      <a:pt x="1524" y="960"/>
                    </a:lnTo>
                    <a:lnTo>
                      <a:pt x="1530" y="966"/>
                    </a:lnTo>
                    <a:lnTo>
                      <a:pt x="1538" y="968"/>
                    </a:lnTo>
                    <a:lnTo>
                      <a:pt x="1550" y="968"/>
                    </a:lnTo>
                    <a:lnTo>
                      <a:pt x="1558" y="966"/>
                    </a:lnTo>
                    <a:lnTo>
                      <a:pt x="1560" y="962"/>
                    </a:lnTo>
                    <a:lnTo>
                      <a:pt x="1560" y="956"/>
                    </a:lnTo>
                    <a:lnTo>
                      <a:pt x="1558" y="952"/>
                    </a:lnTo>
                    <a:lnTo>
                      <a:pt x="1546" y="944"/>
                    </a:lnTo>
                    <a:lnTo>
                      <a:pt x="1536" y="938"/>
                    </a:lnTo>
                    <a:lnTo>
                      <a:pt x="1530" y="934"/>
                    </a:lnTo>
                    <a:lnTo>
                      <a:pt x="1538" y="932"/>
                    </a:lnTo>
                    <a:lnTo>
                      <a:pt x="1546" y="930"/>
                    </a:lnTo>
                    <a:lnTo>
                      <a:pt x="1552" y="928"/>
                    </a:lnTo>
                    <a:lnTo>
                      <a:pt x="1554" y="926"/>
                    </a:lnTo>
                    <a:lnTo>
                      <a:pt x="1554" y="922"/>
                    </a:lnTo>
                    <a:lnTo>
                      <a:pt x="1552" y="916"/>
                    </a:lnTo>
                    <a:lnTo>
                      <a:pt x="1548" y="912"/>
                    </a:lnTo>
                    <a:lnTo>
                      <a:pt x="1544" y="910"/>
                    </a:lnTo>
                    <a:lnTo>
                      <a:pt x="1540" y="910"/>
                    </a:lnTo>
                    <a:lnTo>
                      <a:pt x="1536" y="910"/>
                    </a:lnTo>
                    <a:lnTo>
                      <a:pt x="1530" y="910"/>
                    </a:lnTo>
                    <a:lnTo>
                      <a:pt x="1528" y="910"/>
                    </a:lnTo>
                    <a:lnTo>
                      <a:pt x="1518" y="908"/>
                    </a:lnTo>
                    <a:lnTo>
                      <a:pt x="1508" y="906"/>
                    </a:lnTo>
                    <a:lnTo>
                      <a:pt x="1496" y="902"/>
                    </a:lnTo>
                    <a:lnTo>
                      <a:pt x="1486" y="900"/>
                    </a:lnTo>
                    <a:lnTo>
                      <a:pt x="1478" y="902"/>
                    </a:lnTo>
                    <a:lnTo>
                      <a:pt x="1464" y="902"/>
                    </a:lnTo>
                    <a:lnTo>
                      <a:pt x="1454" y="900"/>
                    </a:lnTo>
                    <a:lnTo>
                      <a:pt x="1444" y="900"/>
                    </a:lnTo>
                    <a:lnTo>
                      <a:pt x="1434" y="898"/>
                    </a:lnTo>
                    <a:lnTo>
                      <a:pt x="1426" y="902"/>
                    </a:lnTo>
                    <a:lnTo>
                      <a:pt x="1416" y="906"/>
                    </a:lnTo>
                    <a:lnTo>
                      <a:pt x="1406" y="910"/>
                    </a:lnTo>
                    <a:lnTo>
                      <a:pt x="1396" y="912"/>
                    </a:lnTo>
                    <a:lnTo>
                      <a:pt x="1394" y="912"/>
                    </a:lnTo>
                    <a:lnTo>
                      <a:pt x="1404" y="898"/>
                    </a:lnTo>
                    <a:lnTo>
                      <a:pt x="1412" y="886"/>
                    </a:lnTo>
                    <a:lnTo>
                      <a:pt x="1414" y="880"/>
                    </a:lnTo>
                    <a:lnTo>
                      <a:pt x="1418" y="872"/>
                    </a:lnTo>
                    <a:lnTo>
                      <a:pt x="1420" y="872"/>
                    </a:lnTo>
                    <a:lnTo>
                      <a:pt x="1426" y="860"/>
                    </a:lnTo>
                    <a:lnTo>
                      <a:pt x="1434" y="852"/>
                    </a:lnTo>
                    <a:lnTo>
                      <a:pt x="1442" y="846"/>
                    </a:lnTo>
                    <a:lnTo>
                      <a:pt x="1450" y="840"/>
                    </a:lnTo>
                    <a:lnTo>
                      <a:pt x="1462" y="838"/>
                    </a:lnTo>
                    <a:lnTo>
                      <a:pt x="1466" y="836"/>
                    </a:lnTo>
                    <a:lnTo>
                      <a:pt x="1474" y="830"/>
                    </a:lnTo>
                    <a:lnTo>
                      <a:pt x="1484" y="826"/>
                    </a:lnTo>
                    <a:lnTo>
                      <a:pt x="1492" y="824"/>
                    </a:lnTo>
                    <a:lnTo>
                      <a:pt x="1506" y="830"/>
                    </a:lnTo>
                    <a:lnTo>
                      <a:pt x="1514" y="832"/>
                    </a:lnTo>
                    <a:lnTo>
                      <a:pt x="1520" y="834"/>
                    </a:lnTo>
                    <a:lnTo>
                      <a:pt x="1528" y="832"/>
                    </a:lnTo>
                    <a:lnTo>
                      <a:pt x="1534" y="830"/>
                    </a:lnTo>
                    <a:lnTo>
                      <a:pt x="1536" y="824"/>
                    </a:lnTo>
                    <a:lnTo>
                      <a:pt x="1536" y="820"/>
                    </a:lnTo>
                    <a:lnTo>
                      <a:pt x="1532" y="818"/>
                    </a:lnTo>
                    <a:lnTo>
                      <a:pt x="1522" y="812"/>
                    </a:lnTo>
                    <a:lnTo>
                      <a:pt x="1514" y="810"/>
                    </a:lnTo>
                    <a:lnTo>
                      <a:pt x="1508" y="808"/>
                    </a:lnTo>
                    <a:lnTo>
                      <a:pt x="1514" y="806"/>
                    </a:lnTo>
                    <a:lnTo>
                      <a:pt x="1520" y="802"/>
                    </a:lnTo>
                    <a:lnTo>
                      <a:pt x="1524" y="800"/>
                    </a:lnTo>
                    <a:lnTo>
                      <a:pt x="1526" y="798"/>
                    </a:lnTo>
                    <a:lnTo>
                      <a:pt x="1526" y="794"/>
                    </a:lnTo>
                    <a:lnTo>
                      <a:pt x="1524" y="790"/>
                    </a:lnTo>
                    <a:lnTo>
                      <a:pt x="1518" y="788"/>
                    </a:lnTo>
                    <a:lnTo>
                      <a:pt x="1514" y="786"/>
                    </a:lnTo>
                    <a:lnTo>
                      <a:pt x="1512" y="786"/>
                    </a:lnTo>
                    <a:lnTo>
                      <a:pt x="1508" y="788"/>
                    </a:lnTo>
                    <a:lnTo>
                      <a:pt x="1506" y="790"/>
                    </a:lnTo>
                    <a:lnTo>
                      <a:pt x="1502" y="790"/>
                    </a:lnTo>
                    <a:lnTo>
                      <a:pt x="1496" y="788"/>
                    </a:lnTo>
                    <a:lnTo>
                      <a:pt x="1486" y="788"/>
                    </a:lnTo>
                    <a:lnTo>
                      <a:pt x="1476" y="788"/>
                    </a:lnTo>
                    <a:lnTo>
                      <a:pt x="1468" y="788"/>
                    </a:lnTo>
                    <a:lnTo>
                      <a:pt x="1462" y="790"/>
                    </a:lnTo>
                    <a:lnTo>
                      <a:pt x="1452" y="794"/>
                    </a:lnTo>
                    <a:lnTo>
                      <a:pt x="1442" y="792"/>
                    </a:lnTo>
                    <a:lnTo>
                      <a:pt x="1434" y="794"/>
                    </a:lnTo>
                    <a:lnTo>
                      <a:pt x="1428" y="794"/>
                    </a:lnTo>
                    <a:lnTo>
                      <a:pt x="1420" y="798"/>
                    </a:lnTo>
                    <a:lnTo>
                      <a:pt x="1414" y="802"/>
                    </a:lnTo>
                    <a:lnTo>
                      <a:pt x="1406" y="808"/>
                    </a:lnTo>
                    <a:lnTo>
                      <a:pt x="1400" y="810"/>
                    </a:lnTo>
                    <a:lnTo>
                      <a:pt x="1378" y="814"/>
                    </a:lnTo>
                    <a:lnTo>
                      <a:pt x="1364" y="820"/>
                    </a:lnTo>
                    <a:lnTo>
                      <a:pt x="1360" y="824"/>
                    </a:lnTo>
                    <a:lnTo>
                      <a:pt x="1354" y="828"/>
                    </a:lnTo>
                    <a:lnTo>
                      <a:pt x="1344" y="838"/>
                    </a:lnTo>
                    <a:lnTo>
                      <a:pt x="1332" y="850"/>
                    </a:lnTo>
                    <a:lnTo>
                      <a:pt x="1310" y="868"/>
                    </a:lnTo>
                    <a:lnTo>
                      <a:pt x="1302" y="878"/>
                    </a:lnTo>
                    <a:lnTo>
                      <a:pt x="1298" y="882"/>
                    </a:lnTo>
                    <a:lnTo>
                      <a:pt x="1294" y="882"/>
                    </a:lnTo>
                    <a:lnTo>
                      <a:pt x="1284" y="884"/>
                    </a:lnTo>
                    <a:lnTo>
                      <a:pt x="1280" y="886"/>
                    </a:lnTo>
                    <a:lnTo>
                      <a:pt x="1242" y="880"/>
                    </a:lnTo>
                    <a:lnTo>
                      <a:pt x="1156" y="870"/>
                    </a:lnTo>
                    <a:lnTo>
                      <a:pt x="1110" y="862"/>
                    </a:lnTo>
                    <a:lnTo>
                      <a:pt x="1070" y="852"/>
                    </a:lnTo>
                    <a:lnTo>
                      <a:pt x="996" y="832"/>
                    </a:lnTo>
                    <a:lnTo>
                      <a:pt x="974" y="828"/>
                    </a:lnTo>
                    <a:lnTo>
                      <a:pt x="954" y="826"/>
                    </a:lnTo>
                    <a:lnTo>
                      <a:pt x="918" y="824"/>
                    </a:lnTo>
                    <a:lnTo>
                      <a:pt x="894" y="826"/>
                    </a:lnTo>
                    <a:lnTo>
                      <a:pt x="884" y="826"/>
                    </a:lnTo>
                    <a:lnTo>
                      <a:pt x="882" y="824"/>
                    </a:lnTo>
                    <a:lnTo>
                      <a:pt x="878" y="822"/>
                    </a:lnTo>
                    <a:lnTo>
                      <a:pt x="846" y="822"/>
                    </a:lnTo>
                    <a:lnTo>
                      <a:pt x="840" y="818"/>
                    </a:lnTo>
                    <a:lnTo>
                      <a:pt x="834" y="816"/>
                    </a:lnTo>
                    <a:lnTo>
                      <a:pt x="830" y="814"/>
                    </a:lnTo>
                    <a:lnTo>
                      <a:pt x="816" y="812"/>
                    </a:lnTo>
                    <a:lnTo>
                      <a:pt x="858" y="718"/>
                    </a:lnTo>
                    <a:lnTo>
                      <a:pt x="848" y="710"/>
                    </a:lnTo>
                    <a:lnTo>
                      <a:pt x="826" y="698"/>
                    </a:lnTo>
                    <a:lnTo>
                      <a:pt x="790" y="678"/>
                    </a:lnTo>
                    <a:lnTo>
                      <a:pt x="658" y="600"/>
                    </a:lnTo>
                    <a:lnTo>
                      <a:pt x="606" y="570"/>
                    </a:lnTo>
                    <a:lnTo>
                      <a:pt x="590" y="560"/>
                    </a:lnTo>
                    <a:lnTo>
                      <a:pt x="586" y="558"/>
                    </a:lnTo>
                    <a:lnTo>
                      <a:pt x="586" y="550"/>
                    </a:lnTo>
                    <a:lnTo>
                      <a:pt x="588" y="544"/>
                    </a:lnTo>
                    <a:lnTo>
                      <a:pt x="588" y="542"/>
                    </a:lnTo>
                    <a:lnTo>
                      <a:pt x="584" y="540"/>
                    </a:lnTo>
                    <a:lnTo>
                      <a:pt x="580" y="538"/>
                    </a:lnTo>
                    <a:lnTo>
                      <a:pt x="564" y="530"/>
                    </a:lnTo>
                    <a:lnTo>
                      <a:pt x="560" y="526"/>
                    </a:lnTo>
                    <a:lnTo>
                      <a:pt x="562" y="522"/>
                    </a:lnTo>
                    <a:lnTo>
                      <a:pt x="566" y="510"/>
                    </a:lnTo>
                    <a:lnTo>
                      <a:pt x="570" y="508"/>
                    </a:lnTo>
                    <a:lnTo>
                      <a:pt x="576" y="506"/>
                    </a:lnTo>
                    <a:lnTo>
                      <a:pt x="588" y="506"/>
                    </a:lnTo>
                    <a:lnTo>
                      <a:pt x="600" y="508"/>
                    </a:lnTo>
                    <a:lnTo>
                      <a:pt x="612" y="510"/>
                    </a:lnTo>
                    <a:lnTo>
                      <a:pt x="624" y="512"/>
                    </a:lnTo>
                    <a:lnTo>
                      <a:pt x="648" y="510"/>
                    </a:lnTo>
                    <a:lnTo>
                      <a:pt x="656" y="510"/>
                    </a:lnTo>
                    <a:lnTo>
                      <a:pt x="660" y="508"/>
                    </a:lnTo>
                    <a:lnTo>
                      <a:pt x="666" y="504"/>
                    </a:lnTo>
                    <a:lnTo>
                      <a:pt x="670" y="498"/>
                    </a:lnTo>
                    <a:lnTo>
                      <a:pt x="674" y="492"/>
                    </a:lnTo>
                    <a:lnTo>
                      <a:pt x="674" y="486"/>
                    </a:lnTo>
                    <a:lnTo>
                      <a:pt x="674" y="474"/>
                    </a:lnTo>
                    <a:lnTo>
                      <a:pt x="676" y="464"/>
                    </a:lnTo>
                    <a:lnTo>
                      <a:pt x="678" y="458"/>
                    </a:lnTo>
                    <a:lnTo>
                      <a:pt x="682" y="450"/>
                    </a:lnTo>
                    <a:lnTo>
                      <a:pt x="686" y="446"/>
                    </a:lnTo>
                    <a:lnTo>
                      <a:pt x="690" y="442"/>
                    </a:lnTo>
                    <a:lnTo>
                      <a:pt x="692" y="436"/>
                    </a:lnTo>
                    <a:lnTo>
                      <a:pt x="692" y="430"/>
                    </a:lnTo>
                    <a:lnTo>
                      <a:pt x="694" y="420"/>
                    </a:lnTo>
                    <a:lnTo>
                      <a:pt x="696" y="414"/>
                    </a:lnTo>
                    <a:lnTo>
                      <a:pt x="700" y="406"/>
                    </a:lnTo>
                    <a:lnTo>
                      <a:pt x="700" y="400"/>
                    </a:lnTo>
                    <a:lnTo>
                      <a:pt x="700" y="394"/>
                    </a:lnTo>
                    <a:lnTo>
                      <a:pt x="702" y="392"/>
                    </a:lnTo>
                    <a:lnTo>
                      <a:pt x="704" y="390"/>
                    </a:lnTo>
                    <a:lnTo>
                      <a:pt x="710" y="388"/>
                    </a:lnTo>
                    <a:lnTo>
                      <a:pt x="716" y="388"/>
                    </a:lnTo>
                    <a:lnTo>
                      <a:pt x="722" y="386"/>
                    </a:lnTo>
                    <a:lnTo>
                      <a:pt x="728" y="382"/>
                    </a:lnTo>
                    <a:lnTo>
                      <a:pt x="730" y="376"/>
                    </a:lnTo>
                    <a:lnTo>
                      <a:pt x="728" y="364"/>
                    </a:lnTo>
                    <a:lnTo>
                      <a:pt x="726" y="350"/>
                    </a:lnTo>
                    <a:lnTo>
                      <a:pt x="726" y="344"/>
                    </a:lnTo>
                    <a:lnTo>
                      <a:pt x="722" y="338"/>
                    </a:lnTo>
                    <a:lnTo>
                      <a:pt x="716" y="324"/>
                    </a:lnTo>
                    <a:lnTo>
                      <a:pt x="716" y="318"/>
                    </a:lnTo>
                    <a:lnTo>
                      <a:pt x="714" y="312"/>
                    </a:lnTo>
                    <a:lnTo>
                      <a:pt x="716" y="300"/>
                    </a:lnTo>
                    <a:lnTo>
                      <a:pt x="716" y="296"/>
                    </a:lnTo>
                    <a:lnTo>
                      <a:pt x="718" y="290"/>
                    </a:lnTo>
                    <a:lnTo>
                      <a:pt x="722" y="284"/>
                    </a:lnTo>
                    <a:lnTo>
                      <a:pt x="722" y="278"/>
                    </a:lnTo>
                    <a:lnTo>
                      <a:pt x="722" y="266"/>
                    </a:lnTo>
                    <a:lnTo>
                      <a:pt x="720" y="254"/>
                    </a:lnTo>
                    <a:lnTo>
                      <a:pt x="718" y="240"/>
                    </a:lnTo>
                    <a:lnTo>
                      <a:pt x="716" y="228"/>
                    </a:lnTo>
                    <a:lnTo>
                      <a:pt x="712" y="214"/>
                    </a:lnTo>
                    <a:lnTo>
                      <a:pt x="712" y="208"/>
                    </a:lnTo>
                    <a:lnTo>
                      <a:pt x="714" y="202"/>
                    </a:lnTo>
                    <a:lnTo>
                      <a:pt x="716" y="196"/>
                    </a:lnTo>
                    <a:lnTo>
                      <a:pt x="718" y="192"/>
                    </a:lnTo>
                    <a:lnTo>
                      <a:pt x="724" y="188"/>
                    </a:lnTo>
                    <a:lnTo>
                      <a:pt x="726" y="186"/>
                    </a:lnTo>
                    <a:lnTo>
                      <a:pt x="728" y="184"/>
                    </a:lnTo>
                    <a:lnTo>
                      <a:pt x="726" y="176"/>
                    </a:lnTo>
                    <a:lnTo>
                      <a:pt x="726" y="166"/>
                    </a:lnTo>
                    <a:lnTo>
                      <a:pt x="824" y="158"/>
                    </a:lnTo>
                    <a:lnTo>
                      <a:pt x="824" y="130"/>
                    </a:lnTo>
                    <a:lnTo>
                      <a:pt x="726" y="146"/>
                    </a:lnTo>
                    <a:lnTo>
                      <a:pt x="712" y="104"/>
                    </a:lnTo>
                    <a:lnTo>
                      <a:pt x="700" y="70"/>
                    </a:lnTo>
                    <a:lnTo>
                      <a:pt x="692" y="58"/>
                    </a:lnTo>
                    <a:lnTo>
                      <a:pt x="684" y="48"/>
                    </a:lnTo>
                    <a:lnTo>
                      <a:pt x="674" y="40"/>
                    </a:lnTo>
                    <a:lnTo>
                      <a:pt x="658" y="28"/>
                    </a:lnTo>
                    <a:lnTo>
                      <a:pt x="636" y="18"/>
                    </a:lnTo>
                    <a:lnTo>
                      <a:pt x="608" y="8"/>
                    </a:lnTo>
                    <a:lnTo>
                      <a:pt x="576" y="2"/>
                    </a:lnTo>
                    <a:lnTo>
                      <a:pt x="558" y="0"/>
                    </a:lnTo>
                    <a:lnTo>
                      <a:pt x="538" y="0"/>
                    </a:lnTo>
                    <a:lnTo>
                      <a:pt x="518" y="0"/>
                    </a:lnTo>
                    <a:lnTo>
                      <a:pt x="496" y="4"/>
                    </a:lnTo>
                    <a:lnTo>
                      <a:pt x="474" y="8"/>
                    </a:lnTo>
                    <a:lnTo>
                      <a:pt x="450" y="14"/>
                    </a:lnTo>
                    <a:lnTo>
                      <a:pt x="432" y="26"/>
                    </a:lnTo>
                    <a:lnTo>
                      <a:pt x="416" y="38"/>
                    </a:lnTo>
                    <a:lnTo>
                      <a:pt x="398" y="58"/>
                    </a:lnTo>
                    <a:lnTo>
                      <a:pt x="390" y="70"/>
                    </a:lnTo>
                    <a:lnTo>
                      <a:pt x="382" y="84"/>
                    </a:lnTo>
                    <a:lnTo>
                      <a:pt x="374" y="98"/>
                    </a:lnTo>
                    <a:lnTo>
                      <a:pt x="368" y="114"/>
                    </a:lnTo>
                    <a:lnTo>
                      <a:pt x="364" y="132"/>
                    </a:lnTo>
                    <a:lnTo>
                      <a:pt x="362" y="152"/>
                    </a:lnTo>
                    <a:lnTo>
                      <a:pt x="364" y="174"/>
                    </a:lnTo>
                    <a:lnTo>
                      <a:pt x="368" y="196"/>
                    </a:lnTo>
                    <a:lnTo>
                      <a:pt x="372" y="196"/>
                    </a:lnTo>
                    <a:lnTo>
                      <a:pt x="368" y="236"/>
                    </a:lnTo>
                    <a:lnTo>
                      <a:pt x="366" y="248"/>
                    </a:lnTo>
                    <a:lnTo>
                      <a:pt x="368" y="260"/>
                    </a:lnTo>
                    <a:lnTo>
                      <a:pt x="370" y="282"/>
                    </a:lnTo>
                    <a:lnTo>
                      <a:pt x="372" y="288"/>
                    </a:lnTo>
                    <a:lnTo>
                      <a:pt x="374" y="296"/>
                    </a:lnTo>
                    <a:lnTo>
                      <a:pt x="384" y="320"/>
                    </a:lnTo>
                    <a:lnTo>
                      <a:pt x="388" y="328"/>
                    </a:lnTo>
                    <a:lnTo>
                      <a:pt x="388" y="338"/>
                    </a:lnTo>
                    <a:lnTo>
                      <a:pt x="388" y="358"/>
                    </a:lnTo>
                    <a:lnTo>
                      <a:pt x="388" y="368"/>
                    </a:lnTo>
                    <a:lnTo>
                      <a:pt x="388" y="374"/>
                    </a:lnTo>
                    <a:lnTo>
                      <a:pt x="388" y="378"/>
                    </a:lnTo>
                    <a:lnTo>
                      <a:pt x="384" y="390"/>
                    </a:lnTo>
                    <a:lnTo>
                      <a:pt x="384" y="400"/>
                    </a:lnTo>
                    <a:lnTo>
                      <a:pt x="384" y="418"/>
                    </a:lnTo>
                    <a:lnTo>
                      <a:pt x="386" y="428"/>
                    </a:lnTo>
                    <a:lnTo>
                      <a:pt x="390" y="438"/>
                    </a:lnTo>
                    <a:lnTo>
                      <a:pt x="380" y="442"/>
                    </a:lnTo>
                    <a:lnTo>
                      <a:pt x="374" y="444"/>
                    </a:lnTo>
                    <a:lnTo>
                      <a:pt x="368" y="446"/>
                    </a:lnTo>
                    <a:lnTo>
                      <a:pt x="354" y="444"/>
                    </a:lnTo>
                    <a:lnTo>
                      <a:pt x="340" y="446"/>
                    </a:lnTo>
                    <a:lnTo>
                      <a:pt x="334" y="474"/>
                    </a:lnTo>
                    <a:lnTo>
                      <a:pt x="330" y="484"/>
                    </a:lnTo>
                    <a:lnTo>
                      <a:pt x="330" y="494"/>
                    </a:lnTo>
                    <a:lnTo>
                      <a:pt x="334" y="526"/>
                    </a:lnTo>
                    <a:lnTo>
                      <a:pt x="334" y="536"/>
                    </a:lnTo>
                    <a:lnTo>
                      <a:pt x="334" y="540"/>
                    </a:lnTo>
                    <a:lnTo>
                      <a:pt x="334" y="542"/>
                    </a:lnTo>
                    <a:lnTo>
                      <a:pt x="284" y="588"/>
                    </a:lnTo>
                    <a:lnTo>
                      <a:pt x="278" y="594"/>
                    </a:lnTo>
                    <a:lnTo>
                      <a:pt x="270" y="600"/>
                    </a:lnTo>
                    <a:lnTo>
                      <a:pt x="246" y="614"/>
                    </a:lnTo>
                    <a:lnTo>
                      <a:pt x="206" y="636"/>
                    </a:lnTo>
                    <a:lnTo>
                      <a:pt x="172" y="656"/>
                    </a:lnTo>
                    <a:lnTo>
                      <a:pt x="164" y="660"/>
                    </a:lnTo>
                    <a:lnTo>
                      <a:pt x="158" y="664"/>
                    </a:lnTo>
                    <a:lnTo>
                      <a:pt x="126" y="704"/>
                    </a:lnTo>
                    <a:lnTo>
                      <a:pt x="102" y="730"/>
                    </a:lnTo>
                    <a:lnTo>
                      <a:pt x="98" y="738"/>
                    </a:lnTo>
                    <a:lnTo>
                      <a:pt x="96" y="748"/>
                    </a:lnTo>
                    <a:lnTo>
                      <a:pt x="86" y="772"/>
                    </a:lnTo>
                    <a:lnTo>
                      <a:pt x="78" y="796"/>
                    </a:lnTo>
                    <a:lnTo>
                      <a:pt x="68" y="816"/>
                    </a:lnTo>
                    <a:lnTo>
                      <a:pt x="60" y="836"/>
                    </a:lnTo>
                    <a:lnTo>
                      <a:pt x="44" y="898"/>
                    </a:lnTo>
                    <a:lnTo>
                      <a:pt x="24" y="966"/>
                    </a:lnTo>
                    <a:lnTo>
                      <a:pt x="22" y="976"/>
                    </a:lnTo>
                    <a:lnTo>
                      <a:pt x="20" y="988"/>
                    </a:lnTo>
                    <a:lnTo>
                      <a:pt x="10" y="1126"/>
                    </a:lnTo>
                    <a:lnTo>
                      <a:pt x="8" y="1174"/>
                    </a:lnTo>
                    <a:lnTo>
                      <a:pt x="2" y="1220"/>
                    </a:lnTo>
                    <a:lnTo>
                      <a:pt x="0" y="1240"/>
                    </a:lnTo>
                    <a:lnTo>
                      <a:pt x="0" y="1260"/>
                    </a:lnTo>
                    <a:lnTo>
                      <a:pt x="4" y="1326"/>
                    </a:lnTo>
                    <a:lnTo>
                      <a:pt x="4" y="1352"/>
                    </a:lnTo>
                    <a:lnTo>
                      <a:pt x="4" y="1378"/>
                    </a:lnTo>
                    <a:lnTo>
                      <a:pt x="6" y="1404"/>
                    </a:lnTo>
                    <a:lnTo>
                      <a:pt x="8" y="1432"/>
                    </a:lnTo>
                    <a:lnTo>
                      <a:pt x="10" y="1456"/>
                    </a:lnTo>
                    <a:lnTo>
                      <a:pt x="10" y="1482"/>
                    </a:lnTo>
                    <a:lnTo>
                      <a:pt x="10" y="1508"/>
                    </a:lnTo>
                    <a:lnTo>
                      <a:pt x="14" y="1536"/>
                    </a:lnTo>
                    <a:lnTo>
                      <a:pt x="18" y="1548"/>
                    </a:lnTo>
                    <a:lnTo>
                      <a:pt x="24" y="1560"/>
                    </a:lnTo>
                    <a:lnTo>
                      <a:pt x="38" y="1582"/>
                    </a:lnTo>
                    <a:lnTo>
                      <a:pt x="50" y="1604"/>
                    </a:lnTo>
                    <a:lnTo>
                      <a:pt x="62" y="1628"/>
                    </a:lnTo>
                    <a:lnTo>
                      <a:pt x="74" y="1648"/>
                    </a:lnTo>
                    <a:lnTo>
                      <a:pt x="90" y="1666"/>
                    </a:lnTo>
                    <a:lnTo>
                      <a:pt x="108" y="1690"/>
                    </a:lnTo>
                    <a:lnTo>
                      <a:pt x="114" y="1696"/>
                    </a:lnTo>
                    <a:lnTo>
                      <a:pt x="120" y="1700"/>
                    </a:lnTo>
                    <a:lnTo>
                      <a:pt x="216" y="1752"/>
                    </a:lnTo>
                    <a:lnTo>
                      <a:pt x="238" y="1762"/>
                    </a:lnTo>
                    <a:lnTo>
                      <a:pt x="260" y="1774"/>
                    </a:lnTo>
                    <a:lnTo>
                      <a:pt x="304" y="1790"/>
                    </a:lnTo>
                    <a:lnTo>
                      <a:pt x="424" y="1836"/>
                    </a:lnTo>
                    <a:lnTo>
                      <a:pt x="430" y="1838"/>
                    </a:lnTo>
                    <a:lnTo>
                      <a:pt x="458" y="1838"/>
                    </a:lnTo>
                    <a:lnTo>
                      <a:pt x="532" y="1842"/>
                    </a:lnTo>
                    <a:lnTo>
                      <a:pt x="550" y="1842"/>
                    </a:lnTo>
                    <a:lnTo>
                      <a:pt x="568" y="1846"/>
                    </a:lnTo>
                    <a:lnTo>
                      <a:pt x="594" y="1848"/>
                    </a:lnTo>
                    <a:lnTo>
                      <a:pt x="620" y="1854"/>
                    </a:lnTo>
                    <a:lnTo>
                      <a:pt x="654" y="1864"/>
                    </a:lnTo>
                    <a:lnTo>
                      <a:pt x="662" y="1868"/>
                    </a:lnTo>
                    <a:lnTo>
                      <a:pt x="672" y="1870"/>
                    </a:lnTo>
                    <a:lnTo>
                      <a:pt x="736" y="1874"/>
                    </a:lnTo>
                    <a:lnTo>
                      <a:pt x="748" y="1874"/>
                    </a:lnTo>
                    <a:lnTo>
                      <a:pt x="760" y="1872"/>
                    </a:lnTo>
                    <a:lnTo>
                      <a:pt x="782" y="1864"/>
                    </a:lnTo>
                    <a:lnTo>
                      <a:pt x="838" y="1850"/>
                    </a:lnTo>
                    <a:lnTo>
                      <a:pt x="854" y="1846"/>
                    </a:lnTo>
                    <a:lnTo>
                      <a:pt x="866" y="1840"/>
                    </a:lnTo>
                    <a:lnTo>
                      <a:pt x="880" y="1838"/>
                    </a:lnTo>
                    <a:lnTo>
                      <a:pt x="912" y="1832"/>
                    </a:lnTo>
                    <a:lnTo>
                      <a:pt x="922" y="1830"/>
                    </a:lnTo>
                    <a:lnTo>
                      <a:pt x="934" y="1826"/>
                    </a:lnTo>
                    <a:lnTo>
                      <a:pt x="942" y="1824"/>
                    </a:lnTo>
                    <a:lnTo>
                      <a:pt x="952" y="1822"/>
                    </a:lnTo>
                    <a:lnTo>
                      <a:pt x="984" y="1822"/>
                    </a:lnTo>
                    <a:lnTo>
                      <a:pt x="1038" y="1822"/>
                    </a:lnTo>
                    <a:lnTo>
                      <a:pt x="1044" y="1822"/>
                    </a:lnTo>
                    <a:lnTo>
                      <a:pt x="1050" y="1822"/>
                    </a:lnTo>
                    <a:lnTo>
                      <a:pt x="1054" y="1836"/>
                    </a:lnTo>
                    <a:lnTo>
                      <a:pt x="1058" y="1846"/>
                    </a:lnTo>
                    <a:lnTo>
                      <a:pt x="1060" y="1852"/>
                    </a:lnTo>
                    <a:lnTo>
                      <a:pt x="1060" y="1858"/>
                    </a:lnTo>
                    <a:lnTo>
                      <a:pt x="1050" y="1890"/>
                    </a:lnTo>
                    <a:lnTo>
                      <a:pt x="1050" y="1894"/>
                    </a:lnTo>
                    <a:lnTo>
                      <a:pt x="1050" y="1896"/>
                    </a:lnTo>
                    <a:lnTo>
                      <a:pt x="1058" y="1908"/>
                    </a:lnTo>
                    <a:lnTo>
                      <a:pt x="1068" y="1918"/>
                    </a:lnTo>
                    <a:lnTo>
                      <a:pt x="1076" y="1928"/>
                    </a:lnTo>
                    <a:lnTo>
                      <a:pt x="1092" y="1952"/>
                    </a:lnTo>
                    <a:lnTo>
                      <a:pt x="1098" y="1962"/>
                    </a:lnTo>
                    <a:lnTo>
                      <a:pt x="1102" y="1972"/>
                    </a:lnTo>
                    <a:lnTo>
                      <a:pt x="1114" y="2002"/>
                    </a:lnTo>
                    <a:lnTo>
                      <a:pt x="1122" y="2022"/>
                    </a:lnTo>
                    <a:lnTo>
                      <a:pt x="1126" y="2044"/>
                    </a:lnTo>
                    <a:lnTo>
                      <a:pt x="1134" y="2064"/>
                    </a:lnTo>
                    <a:lnTo>
                      <a:pt x="1142" y="2086"/>
                    </a:lnTo>
                    <a:lnTo>
                      <a:pt x="1198" y="2198"/>
                    </a:lnTo>
                    <a:lnTo>
                      <a:pt x="1218" y="2244"/>
                    </a:lnTo>
                    <a:lnTo>
                      <a:pt x="1220" y="2254"/>
                    </a:lnTo>
                    <a:lnTo>
                      <a:pt x="1222" y="2262"/>
                    </a:lnTo>
                    <a:lnTo>
                      <a:pt x="1226" y="2296"/>
                    </a:lnTo>
                    <a:lnTo>
                      <a:pt x="1226" y="2300"/>
                    </a:lnTo>
                    <a:lnTo>
                      <a:pt x="1230" y="2306"/>
                    </a:lnTo>
                    <a:lnTo>
                      <a:pt x="1236" y="2318"/>
                    </a:lnTo>
                    <a:lnTo>
                      <a:pt x="1246" y="2334"/>
                    </a:lnTo>
                    <a:lnTo>
                      <a:pt x="1268" y="2364"/>
                    </a:lnTo>
                    <a:lnTo>
                      <a:pt x="1274" y="2370"/>
                    </a:lnTo>
                    <a:lnTo>
                      <a:pt x="1282" y="2370"/>
                    </a:lnTo>
                    <a:lnTo>
                      <a:pt x="1340" y="2366"/>
                    </a:lnTo>
                    <a:lnTo>
                      <a:pt x="1344" y="2366"/>
                    </a:lnTo>
                    <a:lnTo>
                      <a:pt x="1348" y="2366"/>
                    </a:lnTo>
                    <a:lnTo>
                      <a:pt x="1352" y="2384"/>
                    </a:lnTo>
                    <a:lnTo>
                      <a:pt x="1352" y="2388"/>
                    </a:lnTo>
                    <a:lnTo>
                      <a:pt x="1354" y="2392"/>
                    </a:lnTo>
                    <a:lnTo>
                      <a:pt x="1364" y="2396"/>
                    </a:lnTo>
                    <a:lnTo>
                      <a:pt x="1388" y="2406"/>
                    </a:lnTo>
                    <a:lnTo>
                      <a:pt x="1400" y="2412"/>
                    </a:lnTo>
                    <a:lnTo>
                      <a:pt x="1414" y="2414"/>
                    </a:lnTo>
                    <a:lnTo>
                      <a:pt x="1446" y="2422"/>
                    </a:lnTo>
                    <a:lnTo>
                      <a:pt x="1452" y="2422"/>
                    </a:lnTo>
                    <a:lnTo>
                      <a:pt x="1458" y="2420"/>
                    </a:lnTo>
                    <a:lnTo>
                      <a:pt x="1468" y="2416"/>
                    </a:lnTo>
                    <a:lnTo>
                      <a:pt x="1478" y="2410"/>
                    </a:lnTo>
                    <a:lnTo>
                      <a:pt x="1488" y="2408"/>
                    </a:lnTo>
                    <a:lnTo>
                      <a:pt x="1510" y="2408"/>
                    </a:lnTo>
                    <a:lnTo>
                      <a:pt x="1584" y="2406"/>
                    </a:lnTo>
                    <a:lnTo>
                      <a:pt x="1604" y="2406"/>
                    </a:lnTo>
                    <a:lnTo>
                      <a:pt x="1608" y="2404"/>
                    </a:lnTo>
                    <a:lnTo>
                      <a:pt x="1612" y="2400"/>
                    </a:lnTo>
                    <a:lnTo>
                      <a:pt x="1618" y="2392"/>
                    </a:lnTo>
                    <a:lnTo>
                      <a:pt x="1636" y="2370"/>
                    </a:lnTo>
                    <a:lnTo>
                      <a:pt x="1640" y="2368"/>
                    </a:lnTo>
                    <a:lnTo>
                      <a:pt x="1644" y="2366"/>
                    </a:lnTo>
                    <a:lnTo>
                      <a:pt x="1660" y="2356"/>
                    </a:lnTo>
                    <a:lnTo>
                      <a:pt x="1678" y="2342"/>
                    </a:lnTo>
                    <a:lnTo>
                      <a:pt x="1694" y="2326"/>
                    </a:lnTo>
                    <a:lnTo>
                      <a:pt x="1706" y="2312"/>
                    </a:lnTo>
                    <a:lnTo>
                      <a:pt x="1708" y="2310"/>
                    </a:lnTo>
                    <a:lnTo>
                      <a:pt x="1712" y="2306"/>
                    </a:lnTo>
                    <a:lnTo>
                      <a:pt x="1714" y="2294"/>
                    </a:lnTo>
                    <a:lnTo>
                      <a:pt x="1716" y="2288"/>
                    </a:lnTo>
                    <a:lnTo>
                      <a:pt x="1714" y="2282"/>
                    </a:lnTo>
                    <a:close/>
                    <a:moveTo>
                      <a:pt x="1292" y="948"/>
                    </a:moveTo>
                    <a:lnTo>
                      <a:pt x="1292" y="948"/>
                    </a:lnTo>
                    <a:lnTo>
                      <a:pt x="1298" y="948"/>
                    </a:lnTo>
                    <a:lnTo>
                      <a:pt x="1274" y="962"/>
                    </a:lnTo>
                    <a:lnTo>
                      <a:pt x="1260" y="972"/>
                    </a:lnTo>
                    <a:lnTo>
                      <a:pt x="1256" y="976"/>
                    </a:lnTo>
                    <a:lnTo>
                      <a:pt x="1250" y="976"/>
                    </a:lnTo>
                    <a:lnTo>
                      <a:pt x="1240" y="974"/>
                    </a:lnTo>
                    <a:lnTo>
                      <a:pt x="1232" y="976"/>
                    </a:lnTo>
                    <a:lnTo>
                      <a:pt x="1172" y="956"/>
                    </a:lnTo>
                    <a:lnTo>
                      <a:pt x="1252" y="948"/>
                    </a:lnTo>
                    <a:lnTo>
                      <a:pt x="1274" y="946"/>
                    </a:lnTo>
                    <a:lnTo>
                      <a:pt x="1292" y="948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  <p:sp>
            <p:nvSpPr>
              <p:cNvPr id="124" name="Freeform 16"/>
              <p:cNvSpPr>
                <a:spLocks noEditPoints="1"/>
              </p:cNvSpPr>
              <p:nvPr/>
            </p:nvSpPr>
            <p:spPr bwMode="auto">
              <a:xfrm>
                <a:off x="441" y="-239"/>
                <a:ext cx="4878" cy="4798"/>
              </a:xfrm>
              <a:custGeom>
                <a:avLst/>
                <a:gdLst>
                  <a:gd name="T0" fmla="*/ 3244 w 4878"/>
                  <a:gd name="T1" fmla="*/ 962 h 4798"/>
                  <a:gd name="T2" fmla="*/ 3222 w 4878"/>
                  <a:gd name="T3" fmla="*/ 138 h 4798"/>
                  <a:gd name="T4" fmla="*/ 2748 w 4878"/>
                  <a:gd name="T5" fmla="*/ 118 h 4798"/>
                  <a:gd name="T6" fmla="*/ 2726 w 4878"/>
                  <a:gd name="T7" fmla="*/ 630 h 4798"/>
                  <a:gd name="T8" fmla="*/ 2810 w 4878"/>
                  <a:gd name="T9" fmla="*/ 724 h 4798"/>
                  <a:gd name="T10" fmla="*/ 2818 w 4878"/>
                  <a:gd name="T11" fmla="*/ 3048 h 4798"/>
                  <a:gd name="T12" fmla="*/ 2456 w 4878"/>
                  <a:gd name="T13" fmla="*/ 696 h 4798"/>
                  <a:gd name="T14" fmla="*/ 2430 w 4878"/>
                  <a:gd name="T15" fmla="*/ 80 h 4798"/>
                  <a:gd name="T16" fmla="*/ 2086 w 4878"/>
                  <a:gd name="T17" fmla="*/ 2 h 4798"/>
                  <a:gd name="T18" fmla="*/ 1244 w 4878"/>
                  <a:gd name="T19" fmla="*/ 8 h 4798"/>
                  <a:gd name="T20" fmla="*/ 326 w 4878"/>
                  <a:gd name="T21" fmla="*/ 44 h 4798"/>
                  <a:gd name="T22" fmla="*/ 76 w 4878"/>
                  <a:gd name="T23" fmla="*/ 266 h 4798"/>
                  <a:gd name="T24" fmla="*/ 42 w 4878"/>
                  <a:gd name="T25" fmla="*/ 698 h 4798"/>
                  <a:gd name="T26" fmla="*/ 52 w 4878"/>
                  <a:gd name="T27" fmla="*/ 2556 h 4798"/>
                  <a:gd name="T28" fmla="*/ 14 w 4878"/>
                  <a:gd name="T29" fmla="*/ 3406 h 4798"/>
                  <a:gd name="T30" fmla="*/ 70 w 4878"/>
                  <a:gd name="T31" fmla="*/ 3774 h 4798"/>
                  <a:gd name="T32" fmla="*/ 162 w 4878"/>
                  <a:gd name="T33" fmla="*/ 3958 h 4798"/>
                  <a:gd name="T34" fmla="*/ 2 w 4878"/>
                  <a:gd name="T35" fmla="*/ 4286 h 4798"/>
                  <a:gd name="T36" fmla="*/ 134 w 4878"/>
                  <a:gd name="T37" fmla="*/ 4662 h 4798"/>
                  <a:gd name="T38" fmla="*/ 532 w 4878"/>
                  <a:gd name="T39" fmla="*/ 4792 h 4798"/>
                  <a:gd name="T40" fmla="*/ 854 w 4878"/>
                  <a:gd name="T41" fmla="*/ 4582 h 4798"/>
                  <a:gd name="T42" fmla="*/ 1010 w 4878"/>
                  <a:gd name="T43" fmla="*/ 4624 h 4798"/>
                  <a:gd name="T44" fmla="*/ 2242 w 4878"/>
                  <a:gd name="T45" fmla="*/ 4652 h 4798"/>
                  <a:gd name="T46" fmla="*/ 2318 w 4878"/>
                  <a:gd name="T47" fmla="*/ 4532 h 4798"/>
                  <a:gd name="T48" fmla="*/ 2454 w 4878"/>
                  <a:gd name="T49" fmla="*/ 4614 h 4798"/>
                  <a:gd name="T50" fmla="*/ 2790 w 4878"/>
                  <a:gd name="T51" fmla="*/ 4796 h 4798"/>
                  <a:gd name="T52" fmla="*/ 3180 w 4878"/>
                  <a:gd name="T53" fmla="*/ 4630 h 4798"/>
                  <a:gd name="T54" fmla="*/ 3268 w 4878"/>
                  <a:gd name="T55" fmla="*/ 4208 h 4798"/>
                  <a:gd name="T56" fmla="*/ 2922 w 4878"/>
                  <a:gd name="T57" fmla="*/ 3882 h 4798"/>
                  <a:gd name="T58" fmla="*/ 2880 w 4878"/>
                  <a:gd name="T59" fmla="*/ 2560 h 4798"/>
                  <a:gd name="T60" fmla="*/ 2834 w 4878"/>
                  <a:gd name="T61" fmla="*/ 596 h 4798"/>
                  <a:gd name="T62" fmla="*/ 2792 w 4878"/>
                  <a:gd name="T63" fmla="*/ 234 h 4798"/>
                  <a:gd name="T64" fmla="*/ 3160 w 4878"/>
                  <a:gd name="T65" fmla="*/ 202 h 4798"/>
                  <a:gd name="T66" fmla="*/ 3192 w 4878"/>
                  <a:gd name="T67" fmla="*/ 1548 h 4798"/>
                  <a:gd name="T68" fmla="*/ 3188 w 4878"/>
                  <a:gd name="T69" fmla="*/ 3668 h 4798"/>
                  <a:gd name="T70" fmla="*/ 3106 w 4878"/>
                  <a:gd name="T71" fmla="*/ 3074 h 4798"/>
                  <a:gd name="T72" fmla="*/ 3094 w 4878"/>
                  <a:gd name="T73" fmla="*/ 558 h 4798"/>
                  <a:gd name="T74" fmla="*/ 2920 w 4878"/>
                  <a:gd name="T75" fmla="*/ 560 h 4798"/>
                  <a:gd name="T76" fmla="*/ 2922 w 4878"/>
                  <a:gd name="T77" fmla="*/ 1870 h 4798"/>
                  <a:gd name="T78" fmla="*/ 2920 w 4878"/>
                  <a:gd name="T79" fmla="*/ 3718 h 4798"/>
                  <a:gd name="T80" fmla="*/ 3116 w 4878"/>
                  <a:gd name="T81" fmla="*/ 3842 h 4798"/>
                  <a:gd name="T82" fmla="*/ 3228 w 4878"/>
                  <a:gd name="T83" fmla="*/ 3908 h 4798"/>
                  <a:gd name="T84" fmla="*/ 3588 w 4878"/>
                  <a:gd name="T85" fmla="*/ 3864 h 4798"/>
                  <a:gd name="T86" fmla="*/ 3800 w 4878"/>
                  <a:gd name="T87" fmla="*/ 3884 h 4798"/>
                  <a:gd name="T88" fmla="*/ 4140 w 4878"/>
                  <a:gd name="T89" fmla="*/ 3900 h 4798"/>
                  <a:gd name="T90" fmla="*/ 4378 w 4878"/>
                  <a:gd name="T91" fmla="*/ 3864 h 4798"/>
                  <a:gd name="T92" fmla="*/ 4848 w 4878"/>
                  <a:gd name="T93" fmla="*/ 3898 h 4798"/>
                  <a:gd name="T94" fmla="*/ 2184 w 4878"/>
                  <a:gd name="T95" fmla="*/ 3000 h 4798"/>
                  <a:gd name="T96" fmla="*/ 1654 w 4878"/>
                  <a:gd name="T97" fmla="*/ 3000 h 4798"/>
                  <a:gd name="T98" fmla="*/ 1606 w 4878"/>
                  <a:gd name="T99" fmla="*/ 2406 h 4798"/>
                  <a:gd name="T100" fmla="*/ 1080 w 4878"/>
                  <a:gd name="T101" fmla="*/ 2350 h 4798"/>
                  <a:gd name="T102" fmla="*/ 694 w 4878"/>
                  <a:gd name="T103" fmla="*/ 2286 h 4798"/>
                  <a:gd name="T104" fmla="*/ 398 w 4878"/>
                  <a:gd name="T105" fmla="*/ 1332 h 4798"/>
                  <a:gd name="T106" fmla="*/ 338 w 4878"/>
                  <a:gd name="T107" fmla="*/ 2684 h 4798"/>
                  <a:gd name="T108" fmla="*/ 290 w 4878"/>
                  <a:gd name="T109" fmla="*/ 526 h 4798"/>
                  <a:gd name="T110" fmla="*/ 438 w 4878"/>
                  <a:gd name="T111" fmla="*/ 310 h 4798"/>
                  <a:gd name="T112" fmla="*/ 1416 w 4878"/>
                  <a:gd name="T113" fmla="*/ 278 h 4798"/>
                  <a:gd name="T114" fmla="*/ 2148 w 4878"/>
                  <a:gd name="T115" fmla="*/ 356 h 4798"/>
                  <a:gd name="T116" fmla="*/ 1922 w 4878"/>
                  <a:gd name="T117" fmla="*/ 1676 h 4798"/>
                  <a:gd name="T118" fmla="*/ 2312 w 4878"/>
                  <a:gd name="T119" fmla="*/ 2048 h 4798"/>
                  <a:gd name="T120" fmla="*/ 2376 w 4878"/>
                  <a:gd name="T121" fmla="*/ 2838 h 47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78"/>
                  <a:gd name="T184" fmla="*/ 0 h 4798"/>
                  <a:gd name="T185" fmla="*/ 4878 w 4878"/>
                  <a:gd name="T186" fmla="*/ 4798 h 47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78" h="4798">
                    <a:moveTo>
                      <a:pt x="4874" y="3640"/>
                    </a:moveTo>
                    <a:lnTo>
                      <a:pt x="4874" y="3640"/>
                    </a:lnTo>
                    <a:lnTo>
                      <a:pt x="4876" y="3632"/>
                    </a:lnTo>
                    <a:lnTo>
                      <a:pt x="4878" y="3624"/>
                    </a:lnTo>
                    <a:lnTo>
                      <a:pt x="3534" y="3644"/>
                    </a:lnTo>
                    <a:lnTo>
                      <a:pt x="3284" y="3648"/>
                    </a:lnTo>
                    <a:lnTo>
                      <a:pt x="3268" y="2656"/>
                    </a:lnTo>
                    <a:lnTo>
                      <a:pt x="3244" y="962"/>
                    </a:lnTo>
                    <a:lnTo>
                      <a:pt x="3236" y="454"/>
                    </a:lnTo>
                    <a:lnTo>
                      <a:pt x="3234" y="382"/>
                    </a:lnTo>
                    <a:lnTo>
                      <a:pt x="3232" y="198"/>
                    </a:lnTo>
                    <a:lnTo>
                      <a:pt x="3232" y="172"/>
                    </a:lnTo>
                    <a:lnTo>
                      <a:pt x="3232" y="158"/>
                    </a:lnTo>
                    <a:lnTo>
                      <a:pt x="3230" y="148"/>
                    </a:lnTo>
                    <a:lnTo>
                      <a:pt x="3222" y="138"/>
                    </a:lnTo>
                    <a:lnTo>
                      <a:pt x="3204" y="126"/>
                    </a:lnTo>
                    <a:lnTo>
                      <a:pt x="3186" y="114"/>
                    </a:lnTo>
                    <a:lnTo>
                      <a:pt x="3178" y="110"/>
                    </a:lnTo>
                    <a:lnTo>
                      <a:pt x="3174" y="108"/>
                    </a:lnTo>
                    <a:lnTo>
                      <a:pt x="2832" y="108"/>
                    </a:lnTo>
                    <a:lnTo>
                      <a:pt x="2768" y="108"/>
                    </a:lnTo>
                    <a:lnTo>
                      <a:pt x="2762" y="110"/>
                    </a:lnTo>
                    <a:lnTo>
                      <a:pt x="2756" y="112"/>
                    </a:lnTo>
                    <a:lnTo>
                      <a:pt x="2748" y="118"/>
                    </a:lnTo>
                    <a:lnTo>
                      <a:pt x="2734" y="138"/>
                    </a:lnTo>
                    <a:lnTo>
                      <a:pt x="2728" y="150"/>
                    </a:lnTo>
                    <a:lnTo>
                      <a:pt x="2724" y="160"/>
                    </a:lnTo>
                    <a:lnTo>
                      <a:pt x="2722" y="172"/>
                    </a:lnTo>
                    <a:lnTo>
                      <a:pt x="2722" y="184"/>
                    </a:lnTo>
                    <a:lnTo>
                      <a:pt x="2722" y="210"/>
                    </a:lnTo>
                    <a:lnTo>
                      <a:pt x="2724" y="236"/>
                    </a:lnTo>
                    <a:lnTo>
                      <a:pt x="2726" y="616"/>
                    </a:lnTo>
                    <a:lnTo>
                      <a:pt x="2726" y="630"/>
                    </a:lnTo>
                    <a:lnTo>
                      <a:pt x="2726" y="636"/>
                    </a:lnTo>
                    <a:lnTo>
                      <a:pt x="2730" y="640"/>
                    </a:lnTo>
                    <a:lnTo>
                      <a:pt x="2748" y="646"/>
                    </a:lnTo>
                    <a:lnTo>
                      <a:pt x="2770" y="656"/>
                    </a:lnTo>
                    <a:lnTo>
                      <a:pt x="2792" y="666"/>
                    </a:lnTo>
                    <a:lnTo>
                      <a:pt x="2800" y="672"/>
                    </a:lnTo>
                    <a:lnTo>
                      <a:pt x="2806" y="678"/>
                    </a:lnTo>
                    <a:lnTo>
                      <a:pt x="2810" y="686"/>
                    </a:lnTo>
                    <a:lnTo>
                      <a:pt x="2810" y="698"/>
                    </a:lnTo>
                    <a:lnTo>
                      <a:pt x="2810" y="724"/>
                    </a:lnTo>
                    <a:lnTo>
                      <a:pt x="2808" y="752"/>
                    </a:lnTo>
                    <a:lnTo>
                      <a:pt x="2808" y="774"/>
                    </a:lnTo>
                    <a:lnTo>
                      <a:pt x="2814" y="1370"/>
                    </a:lnTo>
                    <a:lnTo>
                      <a:pt x="2818" y="1670"/>
                    </a:lnTo>
                    <a:lnTo>
                      <a:pt x="2820" y="1968"/>
                    </a:lnTo>
                    <a:lnTo>
                      <a:pt x="2822" y="2238"/>
                    </a:lnTo>
                    <a:lnTo>
                      <a:pt x="2824" y="2508"/>
                    </a:lnTo>
                    <a:lnTo>
                      <a:pt x="2824" y="2778"/>
                    </a:lnTo>
                    <a:lnTo>
                      <a:pt x="2822" y="2912"/>
                    </a:lnTo>
                    <a:lnTo>
                      <a:pt x="2818" y="3048"/>
                    </a:lnTo>
                    <a:lnTo>
                      <a:pt x="2614" y="1746"/>
                    </a:lnTo>
                    <a:lnTo>
                      <a:pt x="2534" y="1242"/>
                    </a:lnTo>
                    <a:lnTo>
                      <a:pt x="2526" y="1176"/>
                    </a:lnTo>
                    <a:lnTo>
                      <a:pt x="2518" y="1110"/>
                    </a:lnTo>
                    <a:lnTo>
                      <a:pt x="2512" y="1044"/>
                    </a:lnTo>
                    <a:lnTo>
                      <a:pt x="2504" y="980"/>
                    </a:lnTo>
                    <a:lnTo>
                      <a:pt x="2480" y="838"/>
                    </a:lnTo>
                    <a:lnTo>
                      <a:pt x="2456" y="696"/>
                    </a:lnTo>
                    <a:lnTo>
                      <a:pt x="2444" y="610"/>
                    </a:lnTo>
                    <a:lnTo>
                      <a:pt x="2432" y="524"/>
                    </a:lnTo>
                    <a:lnTo>
                      <a:pt x="2422" y="438"/>
                    </a:lnTo>
                    <a:lnTo>
                      <a:pt x="2416" y="352"/>
                    </a:lnTo>
                    <a:lnTo>
                      <a:pt x="2414" y="304"/>
                    </a:lnTo>
                    <a:lnTo>
                      <a:pt x="2414" y="256"/>
                    </a:lnTo>
                    <a:lnTo>
                      <a:pt x="2418" y="160"/>
                    </a:lnTo>
                    <a:lnTo>
                      <a:pt x="2422" y="120"/>
                    </a:lnTo>
                    <a:lnTo>
                      <a:pt x="2430" y="80"/>
                    </a:lnTo>
                    <a:lnTo>
                      <a:pt x="2436" y="40"/>
                    </a:lnTo>
                    <a:lnTo>
                      <a:pt x="2442" y="0"/>
                    </a:lnTo>
                    <a:lnTo>
                      <a:pt x="2262" y="2"/>
                    </a:lnTo>
                    <a:lnTo>
                      <a:pt x="2142" y="4"/>
                    </a:lnTo>
                    <a:lnTo>
                      <a:pt x="2120" y="2"/>
                    </a:lnTo>
                    <a:lnTo>
                      <a:pt x="2108" y="4"/>
                    </a:lnTo>
                    <a:lnTo>
                      <a:pt x="2098" y="6"/>
                    </a:lnTo>
                    <a:lnTo>
                      <a:pt x="2086" y="2"/>
                    </a:lnTo>
                    <a:lnTo>
                      <a:pt x="2072" y="0"/>
                    </a:lnTo>
                    <a:lnTo>
                      <a:pt x="2036" y="0"/>
                    </a:lnTo>
                    <a:lnTo>
                      <a:pt x="2000" y="2"/>
                    </a:lnTo>
                    <a:lnTo>
                      <a:pt x="1970" y="4"/>
                    </a:lnTo>
                    <a:lnTo>
                      <a:pt x="1898" y="6"/>
                    </a:lnTo>
                    <a:lnTo>
                      <a:pt x="1826" y="8"/>
                    </a:lnTo>
                    <a:lnTo>
                      <a:pt x="1542" y="8"/>
                    </a:lnTo>
                    <a:lnTo>
                      <a:pt x="1244" y="8"/>
                    </a:lnTo>
                    <a:lnTo>
                      <a:pt x="1174" y="10"/>
                    </a:lnTo>
                    <a:lnTo>
                      <a:pt x="1104" y="12"/>
                    </a:lnTo>
                    <a:lnTo>
                      <a:pt x="1032" y="14"/>
                    </a:lnTo>
                    <a:lnTo>
                      <a:pt x="962" y="16"/>
                    </a:lnTo>
                    <a:lnTo>
                      <a:pt x="822" y="18"/>
                    </a:lnTo>
                    <a:lnTo>
                      <a:pt x="682" y="20"/>
                    </a:lnTo>
                    <a:lnTo>
                      <a:pt x="542" y="24"/>
                    </a:lnTo>
                    <a:lnTo>
                      <a:pt x="402" y="32"/>
                    </a:lnTo>
                    <a:lnTo>
                      <a:pt x="362" y="36"/>
                    </a:lnTo>
                    <a:lnTo>
                      <a:pt x="326" y="44"/>
                    </a:lnTo>
                    <a:lnTo>
                      <a:pt x="294" y="54"/>
                    </a:lnTo>
                    <a:lnTo>
                      <a:pt x="262" y="68"/>
                    </a:lnTo>
                    <a:lnTo>
                      <a:pt x="234" y="82"/>
                    </a:lnTo>
                    <a:lnTo>
                      <a:pt x="208" y="100"/>
                    </a:lnTo>
                    <a:lnTo>
                      <a:pt x="184" y="118"/>
                    </a:lnTo>
                    <a:lnTo>
                      <a:pt x="164" y="136"/>
                    </a:lnTo>
                    <a:lnTo>
                      <a:pt x="146" y="156"/>
                    </a:lnTo>
                    <a:lnTo>
                      <a:pt x="130" y="174"/>
                    </a:lnTo>
                    <a:lnTo>
                      <a:pt x="114" y="194"/>
                    </a:lnTo>
                    <a:lnTo>
                      <a:pt x="102" y="212"/>
                    </a:lnTo>
                    <a:lnTo>
                      <a:pt x="86" y="244"/>
                    </a:lnTo>
                    <a:lnTo>
                      <a:pt x="76" y="266"/>
                    </a:lnTo>
                    <a:lnTo>
                      <a:pt x="66" y="304"/>
                    </a:lnTo>
                    <a:lnTo>
                      <a:pt x="56" y="340"/>
                    </a:lnTo>
                    <a:lnTo>
                      <a:pt x="42" y="416"/>
                    </a:lnTo>
                    <a:lnTo>
                      <a:pt x="38" y="450"/>
                    </a:lnTo>
                    <a:lnTo>
                      <a:pt x="34" y="486"/>
                    </a:lnTo>
                    <a:lnTo>
                      <a:pt x="34" y="520"/>
                    </a:lnTo>
                    <a:lnTo>
                      <a:pt x="34" y="556"/>
                    </a:lnTo>
                    <a:lnTo>
                      <a:pt x="36" y="628"/>
                    </a:lnTo>
                    <a:lnTo>
                      <a:pt x="42" y="698"/>
                    </a:lnTo>
                    <a:lnTo>
                      <a:pt x="46" y="766"/>
                    </a:lnTo>
                    <a:lnTo>
                      <a:pt x="48" y="836"/>
                    </a:lnTo>
                    <a:lnTo>
                      <a:pt x="50" y="974"/>
                    </a:lnTo>
                    <a:lnTo>
                      <a:pt x="56" y="1278"/>
                    </a:lnTo>
                    <a:lnTo>
                      <a:pt x="58" y="1582"/>
                    </a:lnTo>
                    <a:lnTo>
                      <a:pt x="56" y="1870"/>
                    </a:lnTo>
                    <a:lnTo>
                      <a:pt x="54" y="2158"/>
                    </a:lnTo>
                    <a:lnTo>
                      <a:pt x="52" y="2556"/>
                    </a:lnTo>
                    <a:lnTo>
                      <a:pt x="50" y="2642"/>
                    </a:lnTo>
                    <a:lnTo>
                      <a:pt x="50" y="2650"/>
                    </a:lnTo>
                    <a:lnTo>
                      <a:pt x="44" y="2660"/>
                    </a:lnTo>
                    <a:lnTo>
                      <a:pt x="32" y="2678"/>
                    </a:lnTo>
                    <a:lnTo>
                      <a:pt x="24" y="2688"/>
                    </a:lnTo>
                    <a:lnTo>
                      <a:pt x="18" y="2696"/>
                    </a:lnTo>
                    <a:lnTo>
                      <a:pt x="14" y="2708"/>
                    </a:lnTo>
                    <a:lnTo>
                      <a:pt x="12" y="2718"/>
                    </a:lnTo>
                    <a:lnTo>
                      <a:pt x="14" y="3406"/>
                    </a:lnTo>
                    <a:lnTo>
                      <a:pt x="14" y="3694"/>
                    </a:lnTo>
                    <a:lnTo>
                      <a:pt x="14" y="3708"/>
                    </a:lnTo>
                    <a:lnTo>
                      <a:pt x="18" y="3720"/>
                    </a:lnTo>
                    <a:lnTo>
                      <a:pt x="20" y="3730"/>
                    </a:lnTo>
                    <a:lnTo>
                      <a:pt x="26" y="3738"/>
                    </a:lnTo>
                    <a:lnTo>
                      <a:pt x="32" y="3748"/>
                    </a:lnTo>
                    <a:lnTo>
                      <a:pt x="38" y="3756"/>
                    </a:lnTo>
                    <a:lnTo>
                      <a:pt x="58" y="3772"/>
                    </a:lnTo>
                    <a:lnTo>
                      <a:pt x="62" y="3774"/>
                    </a:lnTo>
                    <a:lnTo>
                      <a:pt x="70" y="3774"/>
                    </a:lnTo>
                    <a:lnTo>
                      <a:pt x="84" y="3772"/>
                    </a:lnTo>
                    <a:lnTo>
                      <a:pt x="92" y="3770"/>
                    </a:lnTo>
                    <a:lnTo>
                      <a:pt x="100" y="3772"/>
                    </a:lnTo>
                    <a:lnTo>
                      <a:pt x="106" y="3776"/>
                    </a:lnTo>
                    <a:lnTo>
                      <a:pt x="110" y="3782"/>
                    </a:lnTo>
                    <a:lnTo>
                      <a:pt x="132" y="3846"/>
                    </a:lnTo>
                    <a:lnTo>
                      <a:pt x="162" y="3936"/>
                    </a:lnTo>
                    <a:lnTo>
                      <a:pt x="164" y="3948"/>
                    </a:lnTo>
                    <a:lnTo>
                      <a:pt x="162" y="3958"/>
                    </a:lnTo>
                    <a:lnTo>
                      <a:pt x="150" y="3980"/>
                    </a:lnTo>
                    <a:lnTo>
                      <a:pt x="140" y="4004"/>
                    </a:lnTo>
                    <a:lnTo>
                      <a:pt x="108" y="4036"/>
                    </a:lnTo>
                    <a:lnTo>
                      <a:pt x="82" y="4072"/>
                    </a:lnTo>
                    <a:lnTo>
                      <a:pt x="58" y="4110"/>
                    </a:lnTo>
                    <a:lnTo>
                      <a:pt x="36" y="4152"/>
                    </a:lnTo>
                    <a:lnTo>
                      <a:pt x="20" y="4194"/>
                    </a:lnTo>
                    <a:lnTo>
                      <a:pt x="8" y="4240"/>
                    </a:lnTo>
                    <a:lnTo>
                      <a:pt x="4" y="4264"/>
                    </a:lnTo>
                    <a:lnTo>
                      <a:pt x="2" y="4286"/>
                    </a:lnTo>
                    <a:lnTo>
                      <a:pt x="0" y="4310"/>
                    </a:lnTo>
                    <a:lnTo>
                      <a:pt x="0" y="4334"/>
                    </a:lnTo>
                    <a:lnTo>
                      <a:pt x="0" y="4358"/>
                    </a:lnTo>
                    <a:lnTo>
                      <a:pt x="2" y="4382"/>
                    </a:lnTo>
                    <a:lnTo>
                      <a:pt x="8" y="4428"/>
                    </a:lnTo>
                    <a:lnTo>
                      <a:pt x="20" y="4472"/>
                    </a:lnTo>
                    <a:lnTo>
                      <a:pt x="36" y="4516"/>
                    </a:lnTo>
                    <a:lnTo>
                      <a:pt x="56" y="4556"/>
                    </a:lnTo>
                    <a:lnTo>
                      <a:pt x="78" y="4594"/>
                    </a:lnTo>
                    <a:lnTo>
                      <a:pt x="104" y="4630"/>
                    </a:lnTo>
                    <a:lnTo>
                      <a:pt x="134" y="4662"/>
                    </a:lnTo>
                    <a:lnTo>
                      <a:pt x="168" y="4692"/>
                    </a:lnTo>
                    <a:lnTo>
                      <a:pt x="204" y="4718"/>
                    </a:lnTo>
                    <a:lnTo>
                      <a:pt x="242" y="4742"/>
                    </a:lnTo>
                    <a:lnTo>
                      <a:pt x="282" y="4762"/>
                    </a:lnTo>
                    <a:lnTo>
                      <a:pt x="324" y="4778"/>
                    </a:lnTo>
                    <a:lnTo>
                      <a:pt x="368" y="4788"/>
                    </a:lnTo>
                    <a:lnTo>
                      <a:pt x="414" y="4796"/>
                    </a:lnTo>
                    <a:lnTo>
                      <a:pt x="438" y="4798"/>
                    </a:lnTo>
                    <a:lnTo>
                      <a:pt x="462" y="4798"/>
                    </a:lnTo>
                    <a:lnTo>
                      <a:pt x="498" y="4796"/>
                    </a:lnTo>
                    <a:lnTo>
                      <a:pt x="532" y="4792"/>
                    </a:lnTo>
                    <a:lnTo>
                      <a:pt x="564" y="4786"/>
                    </a:lnTo>
                    <a:lnTo>
                      <a:pt x="598" y="4778"/>
                    </a:lnTo>
                    <a:lnTo>
                      <a:pt x="630" y="4768"/>
                    </a:lnTo>
                    <a:lnTo>
                      <a:pt x="660" y="4754"/>
                    </a:lnTo>
                    <a:lnTo>
                      <a:pt x="688" y="4738"/>
                    </a:lnTo>
                    <a:lnTo>
                      <a:pt x="716" y="4722"/>
                    </a:lnTo>
                    <a:lnTo>
                      <a:pt x="744" y="4702"/>
                    </a:lnTo>
                    <a:lnTo>
                      <a:pt x="768" y="4682"/>
                    </a:lnTo>
                    <a:lnTo>
                      <a:pt x="792" y="4660"/>
                    </a:lnTo>
                    <a:lnTo>
                      <a:pt x="814" y="4636"/>
                    </a:lnTo>
                    <a:lnTo>
                      <a:pt x="834" y="4610"/>
                    </a:lnTo>
                    <a:lnTo>
                      <a:pt x="854" y="4582"/>
                    </a:lnTo>
                    <a:lnTo>
                      <a:pt x="870" y="4554"/>
                    </a:lnTo>
                    <a:lnTo>
                      <a:pt x="884" y="4524"/>
                    </a:lnTo>
                    <a:lnTo>
                      <a:pt x="960" y="4528"/>
                    </a:lnTo>
                    <a:lnTo>
                      <a:pt x="986" y="4528"/>
                    </a:lnTo>
                    <a:lnTo>
                      <a:pt x="1002" y="4530"/>
                    </a:lnTo>
                    <a:lnTo>
                      <a:pt x="1006" y="4532"/>
                    </a:lnTo>
                    <a:lnTo>
                      <a:pt x="1008" y="4534"/>
                    </a:lnTo>
                    <a:lnTo>
                      <a:pt x="1010" y="4624"/>
                    </a:lnTo>
                    <a:lnTo>
                      <a:pt x="1012" y="4630"/>
                    </a:lnTo>
                    <a:lnTo>
                      <a:pt x="1018" y="4636"/>
                    </a:lnTo>
                    <a:lnTo>
                      <a:pt x="1024" y="4642"/>
                    </a:lnTo>
                    <a:lnTo>
                      <a:pt x="1032" y="4646"/>
                    </a:lnTo>
                    <a:lnTo>
                      <a:pt x="1052" y="4652"/>
                    </a:lnTo>
                    <a:lnTo>
                      <a:pt x="1068" y="4652"/>
                    </a:lnTo>
                    <a:lnTo>
                      <a:pt x="1342" y="4652"/>
                    </a:lnTo>
                    <a:lnTo>
                      <a:pt x="2146" y="4652"/>
                    </a:lnTo>
                    <a:lnTo>
                      <a:pt x="2242" y="4652"/>
                    </a:lnTo>
                    <a:lnTo>
                      <a:pt x="2252" y="4652"/>
                    </a:lnTo>
                    <a:lnTo>
                      <a:pt x="2262" y="4650"/>
                    </a:lnTo>
                    <a:lnTo>
                      <a:pt x="2270" y="4648"/>
                    </a:lnTo>
                    <a:lnTo>
                      <a:pt x="2278" y="4642"/>
                    </a:lnTo>
                    <a:lnTo>
                      <a:pt x="2284" y="4636"/>
                    </a:lnTo>
                    <a:lnTo>
                      <a:pt x="2290" y="4628"/>
                    </a:lnTo>
                    <a:lnTo>
                      <a:pt x="2300" y="4606"/>
                    </a:lnTo>
                    <a:lnTo>
                      <a:pt x="2306" y="4588"/>
                    </a:lnTo>
                    <a:lnTo>
                      <a:pt x="2310" y="4570"/>
                    </a:lnTo>
                    <a:lnTo>
                      <a:pt x="2318" y="4532"/>
                    </a:lnTo>
                    <a:lnTo>
                      <a:pt x="2320" y="4526"/>
                    </a:lnTo>
                    <a:lnTo>
                      <a:pt x="2324" y="4524"/>
                    </a:lnTo>
                    <a:lnTo>
                      <a:pt x="2330" y="4522"/>
                    </a:lnTo>
                    <a:lnTo>
                      <a:pt x="2336" y="4522"/>
                    </a:lnTo>
                    <a:lnTo>
                      <a:pt x="2362" y="4528"/>
                    </a:lnTo>
                    <a:lnTo>
                      <a:pt x="2404" y="4532"/>
                    </a:lnTo>
                    <a:lnTo>
                      <a:pt x="2420" y="4560"/>
                    </a:lnTo>
                    <a:lnTo>
                      <a:pt x="2436" y="4588"/>
                    </a:lnTo>
                    <a:lnTo>
                      <a:pt x="2454" y="4614"/>
                    </a:lnTo>
                    <a:lnTo>
                      <a:pt x="2476" y="4640"/>
                    </a:lnTo>
                    <a:lnTo>
                      <a:pt x="2498" y="4664"/>
                    </a:lnTo>
                    <a:lnTo>
                      <a:pt x="2520" y="4686"/>
                    </a:lnTo>
                    <a:lnTo>
                      <a:pt x="2546" y="4706"/>
                    </a:lnTo>
                    <a:lnTo>
                      <a:pt x="2572" y="4724"/>
                    </a:lnTo>
                    <a:lnTo>
                      <a:pt x="2600" y="4740"/>
                    </a:lnTo>
                    <a:lnTo>
                      <a:pt x="2630" y="4756"/>
                    </a:lnTo>
                    <a:lnTo>
                      <a:pt x="2660" y="4768"/>
                    </a:lnTo>
                    <a:lnTo>
                      <a:pt x="2690" y="4778"/>
                    </a:lnTo>
                    <a:lnTo>
                      <a:pt x="2722" y="4786"/>
                    </a:lnTo>
                    <a:lnTo>
                      <a:pt x="2756" y="4794"/>
                    </a:lnTo>
                    <a:lnTo>
                      <a:pt x="2790" y="4796"/>
                    </a:lnTo>
                    <a:lnTo>
                      <a:pt x="2824" y="4798"/>
                    </a:lnTo>
                    <a:lnTo>
                      <a:pt x="2848" y="4798"/>
                    </a:lnTo>
                    <a:lnTo>
                      <a:pt x="2870" y="4796"/>
                    </a:lnTo>
                    <a:lnTo>
                      <a:pt x="2916" y="4788"/>
                    </a:lnTo>
                    <a:lnTo>
                      <a:pt x="2962" y="4778"/>
                    </a:lnTo>
                    <a:lnTo>
                      <a:pt x="3004" y="4762"/>
                    </a:lnTo>
                    <a:lnTo>
                      <a:pt x="3044" y="4742"/>
                    </a:lnTo>
                    <a:lnTo>
                      <a:pt x="3082" y="4718"/>
                    </a:lnTo>
                    <a:lnTo>
                      <a:pt x="3118" y="4692"/>
                    </a:lnTo>
                    <a:lnTo>
                      <a:pt x="3150" y="4662"/>
                    </a:lnTo>
                    <a:lnTo>
                      <a:pt x="3180" y="4630"/>
                    </a:lnTo>
                    <a:lnTo>
                      <a:pt x="3208" y="4594"/>
                    </a:lnTo>
                    <a:lnTo>
                      <a:pt x="3230" y="4556"/>
                    </a:lnTo>
                    <a:lnTo>
                      <a:pt x="3250" y="4516"/>
                    </a:lnTo>
                    <a:lnTo>
                      <a:pt x="3266" y="4472"/>
                    </a:lnTo>
                    <a:lnTo>
                      <a:pt x="3278" y="4428"/>
                    </a:lnTo>
                    <a:lnTo>
                      <a:pt x="3284" y="4382"/>
                    </a:lnTo>
                    <a:lnTo>
                      <a:pt x="3286" y="4358"/>
                    </a:lnTo>
                    <a:lnTo>
                      <a:pt x="3286" y="4334"/>
                    </a:lnTo>
                    <a:lnTo>
                      <a:pt x="3284" y="4292"/>
                    </a:lnTo>
                    <a:lnTo>
                      <a:pt x="3278" y="4248"/>
                    </a:lnTo>
                    <a:lnTo>
                      <a:pt x="3268" y="4208"/>
                    </a:lnTo>
                    <a:lnTo>
                      <a:pt x="3256" y="4168"/>
                    </a:lnTo>
                    <a:lnTo>
                      <a:pt x="3238" y="4130"/>
                    </a:lnTo>
                    <a:lnTo>
                      <a:pt x="3218" y="4092"/>
                    </a:lnTo>
                    <a:lnTo>
                      <a:pt x="3196" y="4058"/>
                    </a:lnTo>
                    <a:lnTo>
                      <a:pt x="3170" y="4026"/>
                    </a:lnTo>
                    <a:lnTo>
                      <a:pt x="3140" y="3998"/>
                    </a:lnTo>
                    <a:lnTo>
                      <a:pt x="3110" y="3970"/>
                    </a:lnTo>
                    <a:lnTo>
                      <a:pt x="3076" y="3946"/>
                    </a:lnTo>
                    <a:lnTo>
                      <a:pt x="3040" y="3926"/>
                    </a:lnTo>
                    <a:lnTo>
                      <a:pt x="3002" y="3908"/>
                    </a:lnTo>
                    <a:lnTo>
                      <a:pt x="2962" y="3894"/>
                    </a:lnTo>
                    <a:lnTo>
                      <a:pt x="2922" y="3882"/>
                    </a:lnTo>
                    <a:lnTo>
                      <a:pt x="2880" y="3876"/>
                    </a:lnTo>
                    <a:lnTo>
                      <a:pt x="2886" y="3742"/>
                    </a:lnTo>
                    <a:lnTo>
                      <a:pt x="2888" y="3742"/>
                    </a:lnTo>
                    <a:lnTo>
                      <a:pt x="2878" y="3604"/>
                    </a:lnTo>
                    <a:lnTo>
                      <a:pt x="2874" y="3464"/>
                    </a:lnTo>
                    <a:lnTo>
                      <a:pt x="2874" y="3326"/>
                    </a:lnTo>
                    <a:lnTo>
                      <a:pt x="2876" y="3188"/>
                    </a:lnTo>
                    <a:lnTo>
                      <a:pt x="2878" y="3030"/>
                    </a:lnTo>
                    <a:lnTo>
                      <a:pt x="2880" y="2874"/>
                    </a:lnTo>
                    <a:lnTo>
                      <a:pt x="2880" y="2560"/>
                    </a:lnTo>
                    <a:lnTo>
                      <a:pt x="2876" y="1934"/>
                    </a:lnTo>
                    <a:lnTo>
                      <a:pt x="2872" y="1344"/>
                    </a:lnTo>
                    <a:lnTo>
                      <a:pt x="2872" y="754"/>
                    </a:lnTo>
                    <a:lnTo>
                      <a:pt x="2872" y="628"/>
                    </a:lnTo>
                    <a:lnTo>
                      <a:pt x="2872" y="622"/>
                    </a:lnTo>
                    <a:lnTo>
                      <a:pt x="2868" y="618"/>
                    </a:lnTo>
                    <a:lnTo>
                      <a:pt x="2860" y="610"/>
                    </a:lnTo>
                    <a:lnTo>
                      <a:pt x="2848" y="604"/>
                    </a:lnTo>
                    <a:lnTo>
                      <a:pt x="2834" y="596"/>
                    </a:lnTo>
                    <a:lnTo>
                      <a:pt x="2820" y="590"/>
                    </a:lnTo>
                    <a:lnTo>
                      <a:pt x="2808" y="584"/>
                    </a:lnTo>
                    <a:lnTo>
                      <a:pt x="2798" y="576"/>
                    </a:lnTo>
                    <a:lnTo>
                      <a:pt x="2796" y="570"/>
                    </a:lnTo>
                    <a:lnTo>
                      <a:pt x="2794" y="564"/>
                    </a:lnTo>
                    <a:lnTo>
                      <a:pt x="2792" y="492"/>
                    </a:lnTo>
                    <a:lnTo>
                      <a:pt x="2788" y="418"/>
                    </a:lnTo>
                    <a:lnTo>
                      <a:pt x="2788" y="346"/>
                    </a:lnTo>
                    <a:lnTo>
                      <a:pt x="2790" y="272"/>
                    </a:lnTo>
                    <a:lnTo>
                      <a:pt x="2792" y="234"/>
                    </a:lnTo>
                    <a:lnTo>
                      <a:pt x="2794" y="212"/>
                    </a:lnTo>
                    <a:lnTo>
                      <a:pt x="2796" y="204"/>
                    </a:lnTo>
                    <a:lnTo>
                      <a:pt x="2796" y="200"/>
                    </a:lnTo>
                    <a:lnTo>
                      <a:pt x="2836" y="198"/>
                    </a:lnTo>
                    <a:lnTo>
                      <a:pt x="2874" y="196"/>
                    </a:lnTo>
                    <a:lnTo>
                      <a:pt x="3018" y="196"/>
                    </a:lnTo>
                    <a:lnTo>
                      <a:pt x="3054" y="196"/>
                    </a:lnTo>
                    <a:lnTo>
                      <a:pt x="3090" y="198"/>
                    </a:lnTo>
                    <a:lnTo>
                      <a:pt x="3160" y="202"/>
                    </a:lnTo>
                    <a:lnTo>
                      <a:pt x="3168" y="204"/>
                    </a:lnTo>
                    <a:lnTo>
                      <a:pt x="3174" y="208"/>
                    </a:lnTo>
                    <a:lnTo>
                      <a:pt x="3176" y="214"/>
                    </a:lnTo>
                    <a:lnTo>
                      <a:pt x="3178" y="222"/>
                    </a:lnTo>
                    <a:lnTo>
                      <a:pt x="3176" y="240"/>
                    </a:lnTo>
                    <a:lnTo>
                      <a:pt x="3176" y="258"/>
                    </a:lnTo>
                    <a:lnTo>
                      <a:pt x="3186" y="902"/>
                    </a:lnTo>
                    <a:lnTo>
                      <a:pt x="3190" y="1226"/>
                    </a:lnTo>
                    <a:lnTo>
                      <a:pt x="3192" y="1548"/>
                    </a:lnTo>
                    <a:lnTo>
                      <a:pt x="3194" y="2150"/>
                    </a:lnTo>
                    <a:lnTo>
                      <a:pt x="3194" y="2754"/>
                    </a:lnTo>
                    <a:lnTo>
                      <a:pt x="3194" y="3194"/>
                    </a:lnTo>
                    <a:lnTo>
                      <a:pt x="3196" y="3312"/>
                    </a:lnTo>
                    <a:lnTo>
                      <a:pt x="3196" y="3432"/>
                    </a:lnTo>
                    <a:lnTo>
                      <a:pt x="3196" y="3490"/>
                    </a:lnTo>
                    <a:lnTo>
                      <a:pt x="3196" y="3550"/>
                    </a:lnTo>
                    <a:lnTo>
                      <a:pt x="3192" y="3610"/>
                    </a:lnTo>
                    <a:lnTo>
                      <a:pt x="3188" y="3668"/>
                    </a:lnTo>
                    <a:lnTo>
                      <a:pt x="3150" y="3668"/>
                    </a:lnTo>
                    <a:lnTo>
                      <a:pt x="3130" y="3666"/>
                    </a:lnTo>
                    <a:lnTo>
                      <a:pt x="3122" y="3664"/>
                    </a:lnTo>
                    <a:lnTo>
                      <a:pt x="3116" y="3660"/>
                    </a:lnTo>
                    <a:lnTo>
                      <a:pt x="3116" y="3656"/>
                    </a:lnTo>
                    <a:lnTo>
                      <a:pt x="3116" y="3650"/>
                    </a:lnTo>
                    <a:lnTo>
                      <a:pt x="3116" y="3638"/>
                    </a:lnTo>
                    <a:lnTo>
                      <a:pt x="3114" y="3494"/>
                    </a:lnTo>
                    <a:lnTo>
                      <a:pt x="3106" y="3074"/>
                    </a:lnTo>
                    <a:lnTo>
                      <a:pt x="3104" y="2918"/>
                    </a:lnTo>
                    <a:lnTo>
                      <a:pt x="3104" y="2764"/>
                    </a:lnTo>
                    <a:lnTo>
                      <a:pt x="3100" y="1174"/>
                    </a:lnTo>
                    <a:lnTo>
                      <a:pt x="3098" y="606"/>
                    </a:lnTo>
                    <a:lnTo>
                      <a:pt x="3098" y="566"/>
                    </a:lnTo>
                    <a:lnTo>
                      <a:pt x="3096" y="562"/>
                    </a:lnTo>
                    <a:lnTo>
                      <a:pt x="3094" y="558"/>
                    </a:lnTo>
                    <a:lnTo>
                      <a:pt x="3086" y="552"/>
                    </a:lnTo>
                    <a:lnTo>
                      <a:pt x="3074" y="548"/>
                    </a:lnTo>
                    <a:lnTo>
                      <a:pt x="3060" y="544"/>
                    </a:lnTo>
                    <a:lnTo>
                      <a:pt x="3030" y="540"/>
                    </a:lnTo>
                    <a:lnTo>
                      <a:pt x="3010" y="540"/>
                    </a:lnTo>
                    <a:lnTo>
                      <a:pt x="2946" y="542"/>
                    </a:lnTo>
                    <a:lnTo>
                      <a:pt x="2936" y="544"/>
                    </a:lnTo>
                    <a:lnTo>
                      <a:pt x="2930" y="548"/>
                    </a:lnTo>
                    <a:lnTo>
                      <a:pt x="2924" y="554"/>
                    </a:lnTo>
                    <a:lnTo>
                      <a:pt x="2920" y="560"/>
                    </a:lnTo>
                    <a:lnTo>
                      <a:pt x="2918" y="568"/>
                    </a:lnTo>
                    <a:lnTo>
                      <a:pt x="2916" y="578"/>
                    </a:lnTo>
                    <a:lnTo>
                      <a:pt x="2916" y="594"/>
                    </a:lnTo>
                    <a:lnTo>
                      <a:pt x="2918" y="628"/>
                    </a:lnTo>
                    <a:lnTo>
                      <a:pt x="2920" y="662"/>
                    </a:lnTo>
                    <a:lnTo>
                      <a:pt x="2920" y="730"/>
                    </a:lnTo>
                    <a:lnTo>
                      <a:pt x="2922" y="1300"/>
                    </a:lnTo>
                    <a:lnTo>
                      <a:pt x="2922" y="1584"/>
                    </a:lnTo>
                    <a:lnTo>
                      <a:pt x="2922" y="1870"/>
                    </a:lnTo>
                    <a:lnTo>
                      <a:pt x="2920" y="2480"/>
                    </a:lnTo>
                    <a:lnTo>
                      <a:pt x="2920" y="2630"/>
                    </a:lnTo>
                    <a:lnTo>
                      <a:pt x="2922" y="2780"/>
                    </a:lnTo>
                    <a:lnTo>
                      <a:pt x="2926" y="2930"/>
                    </a:lnTo>
                    <a:lnTo>
                      <a:pt x="2926" y="3078"/>
                    </a:lnTo>
                    <a:lnTo>
                      <a:pt x="2926" y="3396"/>
                    </a:lnTo>
                    <a:lnTo>
                      <a:pt x="2924" y="3554"/>
                    </a:lnTo>
                    <a:lnTo>
                      <a:pt x="2920" y="3712"/>
                    </a:lnTo>
                    <a:lnTo>
                      <a:pt x="2920" y="3718"/>
                    </a:lnTo>
                    <a:lnTo>
                      <a:pt x="2924" y="3724"/>
                    </a:lnTo>
                    <a:lnTo>
                      <a:pt x="2932" y="3736"/>
                    </a:lnTo>
                    <a:lnTo>
                      <a:pt x="2946" y="3746"/>
                    </a:lnTo>
                    <a:lnTo>
                      <a:pt x="2962" y="3758"/>
                    </a:lnTo>
                    <a:lnTo>
                      <a:pt x="2996" y="3780"/>
                    </a:lnTo>
                    <a:lnTo>
                      <a:pt x="3022" y="3796"/>
                    </a:lnTo>
                    <a:lnTo>
                      <a:pt x="3080" y="3836"/>
                    </a:lnTo>
                    <a:lnTo>
                      <a:pt x="3086" y="3840"/>
                    </a:lnTo>
                    <a:lnTo>
                      <a:pt x="3096" y="3842"/>
                    </a:lnTo>
                    <a:lnTo>
                      <a:pt x="3116" y="3842"/>
                    </a:lnTo>
                    <a:lnTo>
                      <a:pt x="3152" y="3840"/>
                    </a:lnTo>
                    <a:lnTo>
                      <a:pt x="3170" y="3842"/>
                    </a:lnTo>
                    <a:lnTo>
                      <a:pt x="3182" y="3844"/>
                    </a:lnTo>
                    <a:lnTo>
                      <a:pt x="3186" y="3846"/>
                    </a:lnTo>
                    <a:lnTo>
                      <a:pt x="3190" y="3850"/>
                    </a:lnTo>
                    <a:lnTo>
                      <a:pt x="3200" y="3864"/>
                    </a:lnTo>
                    <a:lnTo>
                      <a:pt x="3214" y="3892"/>
                    </a:lnTo>
                    <a:lnTo>
                      <a:pt x="3218" y="3898"/>
                    </a:lnTo>
                    <a:lnTo>
                      <a:pt x="3222" y="3904"/>
                    </a:lnTo>
                    <a:lnTo>
                      <a:pt x="3228" y="3908"/>
                    </a:lnTo>
                    <a:lnTo>
                      <a:pt x="3234" y="3910"/>
                    </a:lnTo>
                    <a:lnTo>
                      <a:pt x="3406" y="3904"/>
                    </a:lnTo>
                    <a:lnTo>
                      <a:pt x="3566" y="3900"/>
                    </a:lnTo>
                    <a:lnTo>
                      <a:pt x="3570" y="3898"/>
                    </a:lnTo>
                    <a:lnTo>
                      <a:pt x="3572" y="3894"/>
                    </a:lnTo>
                    <a:lnTo>
                      <a:pt x="3578" y="3882"/>
                    </a:lnTo>
                    <a:lnTo>
                      <a:pt x="3582" y="3868"/>
                    </a:lnTo>
                    <a:lnTo>
                      <a:pt x="3584" y="3864"/>
                    </a:lnTo>
                    <a:lnTo>
                      <a:pt x="3588" y="3864"/>
                    </a:lnTo>
                    <a:lnTo>
                      <a:pt x="3666" y="3866"/>
                    </a:lnTo>
                    <a:lnTo>
                      <a:pt x="3768" y="3870"/>
                    </a:lnTo>
                    <a:lnTo>
                      <a:pt x="3796" y="3870"/>
                    </a:lnTo>
                    <a:lnTo>
                      <a:pt x="3800" y="3872"/>
                    </a:lnTo>
                    <a:lnTo>
                      <a:pt x="3800" y="3876"/>
                    </a:lnTo>
                    <a:lnTo>
                      <a:pt x="3800" y="3882"/>
                    </a:lnTo>
                    <a:lnTo>
                      <a:pt x="3800" y="3884"/>
                    </a:lnTo>
                    <a:lnTo>
                      <a:pt x="3802" y="3886"/>
                    </a:lnTo>
                    <a:lnTo>
                      <a:pt x="3816" y="3892"/>
                    </a:lnTo>
                    <a:lnTo>
                      <a:pt x="3830" y="3896"/>
                    </a:lnTo>
                    <a:lnTo>
                      <a:pt x="3846" y="3898"/>
                    </a:lnTo>
                    <a:lnTo>
                      <a:pt x="3860" y="3900"/>
                    </a:lnTo>
                    <a:lnTo>
                      <a:pt x="3890" y="3900"/>
                    </a:lnTo>
                    <a:lnTo>
                      <a:pt x="3920" y="3900"/>
                    </a:lnTo>
                    <a:lnTo>
                      <a:pt x="4120" y="3900"/>
                    </a:lnTo>
                    <a:lnTo>
                      <a:pt x="4140" y="3900"/>
                    </a:lnTo>
                    <a:lnTo>
                      <a:pt x="4162" y="3900"/>
                    </a:lnTo>
                    <a:lnTo>
                      <a:pt x="4178" y="3902"/>
                    </a:lnTo>
                    <a:lnTo>
                      <a:pt x="4184" y="3900"/>
                    </a:lnTo>
                    <a:lnTo>
                      <a:pt x="4190" y="3896"/>
                    </a:lnTo>
                    <a:lnTo>
                      <a:pt x="4198" y="3878"/>
                    </a:lnTo>
                    <a:lnTo>
                      <a:pt x="4204" y="3868"/>
                    </a:lnTo>
                    <a:lnTo>
                      <a:pt x="4208" y="3864"/>
                    </a:lnTo>
                    <a:lnTo>
                      <a:pt x="4378" y="3864"/>
                    </a:lnTo>
                    <a:lnTo>
                      <a:pt x="4436" y="3864"/>
                    </a:lnTo>
                    <a:lnTo>
                      <a:pt x="4442" y="3864"/>
                    </a:lnTo>
                    <a:lnTo>
                      <a:pt x="4446" y="3868"/>
                    </a:lnTo>
                    <a:lnTo>
                      <a:pt x="4454" y="3882"/>
                    </a:lnTo>
                    <a:lnTo>
                      <a:pt x="4464" y="3894"/>
                    </a:lnTo>
                    <a:lnTo>
                      <a:pt x="4468" y="3898"/>
                    </a:lnTo>
                    <a:lnTo>
                      <a:pt x="4474" y="3900"/>
                    </a:lnTo>
                    <a:lnTo>
                      <a:pt x="4842" y="3900"/>
                    </a:lnTo>
                    <a:lnTo>
                      <a:pt x="4848" y="3898"/>
                    </a:lnTo>
                    <a:lnTo>
                      <a:pt x="4856" y="3898"/>
                    </a:lnTo>
                    <a:lnTo>
                      <a:pt x="4860" y="3894"/>
                    </a:lnTo>
                    <a:lnTo>
                      <a:pt x="4864" y="3890"/>
                    </a:lnTo>
                    <a:lnTo>
                      <a:pt x="4872" y="3880"/>
                    </a:lnTo>
                    <a:lnTo>
                      <a:pt x="4874" y="3868"/>
                    </a:lnTo>
                    <a:lnTo>
                      <a:pt x="4876" y="3852"/>
                    </a:lnTo>
                    <a:lnTo>
                      <a:pt x="4876" y="3838"/>
                    </a:lnTo>
                    <a:lnTo>
                      <a:pt x="4876" y="3810"/>
                    </a:lnTo>
                    <a:lnTo>
                      <a:pt x="4874" y="3640"/>
                    </a:lnTo>
                    <a:close/>
                    <a:moveTo>
                      <a:pt x="2184" y="3000"/>
                    </a:moveTo>
                    <a:lnTo>
                      <a:pt x="2184" y="3000"/>
                    </a:lnTo>
                    <a:lnTo>
                      <a:pt x="2168" y="3004"/>
                    </a:lnTo>
                    <a:lnTo>
                      <a:pt x="2150" y="3004"/>
                    </a:lnTo>
                    <a:lnTo>
                      <a:pt x="2112" y="3004"/>
                    </a:lnTo>
                    <a:lnTo>
                      <a:pt x="2072" y="3002"/>
                    </a:lnTo>
                    <a:lnTo>
                      <a:pt x="2036" y="3000"/>
                    </a:lnTo>
                    <a:lnTo>
                      <a:pt x="1954" y="3000"/>
                    </a:lnTo>
                    <a:lnTo>
                      <a:pt x="1776" y="3004"/>
                    </a:lnTo>
                    <a:lnTo>
                      <a:pt x="1600" y="3006"/>
                    </a:lnTo>
                    <a:lnTo>
                      <a:pt x="1654" y="3000"/>
                    </a:lnTo>
                    <a:lnTo>
                      <a:pt x="1656" y="2972"/>
                    </a:lnTo>
                    <a:lnTo>
                      <a:pt x="1656" y="2900"/>
                    </a:lnTo>
                    <a:lnTo>
                      <a:pt x="1656" y="2794"/>
                    </a:lnTo>
                    <a:lnTo>
                      <a:pt x="1654" y="2736"/>
                    </a:lnTo>
                    <a:lnTo>
                      <a:pt x="1650" y="2676"/>
                    </a:lnTo>
                    <a:lnTo>
                      <a:pt x="1646" y="2614"/>
                    </a:lnTo>
                    <a:lnTo>
                      <a:pt x="1638" y="2554"/>
                    </a:lnTo>
                    <a:lnTo>
                      <a:pt x="1630" y="2500"/>
                    </a:lnTo>
                    <a:lnTo>
                      <a:pt x="1620" y="2448"/>
                    </a:lnTo>
                    <a:lnTo>
                      <a:pt x="1612" y="2426"/>
                    </a:lnTo>
                    <a:lnTo>
                      <a:pt x="1606" y="2406"/>
                    </a:lnTo>
                    <a:lnTo>
                      <a:pt x="1598" y="2388"/>
                    </a:lnTo>
                    <a:lnTo>
                      <a:pt x="1590" y="2372"/>
                    </a:lnTo>
                    <a:lnTo>
                      <a:pt x="1580" y="2360"/>
                    </a:lnTo>
                    <a:lnTo>
                      <a:pt x="1570" y="2350"/>
                    </a:lnTo>
                    <a:lnTo>
                      <a:pt x="1558" y="2344"/>
                    </a:lnTo>
                    <a:lnTo>
                      <a:pt x="1546" y="2340"/>
                    </a:lnTo>
                    <a:lnTo>
                      <a:pt x="1516" y="2340"/>
                    </a:lnTo>
                    <a:lnTo>
                      <a:pt x="1474" y="2340"/>
                    </a:lnTo>
                    <a:lnTo>
                      <a:pt x="1362" y="2342"/>
                    </a:lnTo>
                    <a:lnTo>
                      <a:pt x="1226" y="2346"/>
                    </a:lnTo>
                    <a:lnTo>
                      <a:pt x="1080" y="2350"/>
                    </a:lnTo>
                    <a:lnTo>
                      <a:pt x="1008" y="2350"/>
                    </a:lnTo>
                    <a:lnTo>
                      <a:pt x="940" y="2348"/>
                    </a:lnTo>
                    <a:lnTo>
                      <a:pt x="876" y="2344"/>
                    </a:lnTo>
                    <a:lnTo>
                      <a:pt x="820" y="2340"/>
                    </a:lnTo>
                    <a:lnTo>
                      <a:pt x="772" y="2330"/>
                    </a:lnTo>
                    <a:lnTo>
                      <a:pt x="750" y="2326"/>
                    </a:lnTo>
                    <a:lnTo>
                      <a:pt x="732" y="2320"/>
                    </a:lnTo>
                    <a:lnTo>
                      <a:pt x="718" y="2312"/>
                    </a:lnTo>
                    <a:lnTo>
                      <a:pt x="706" y="2306"/>
                    </a:lnTo>
                    <a:lnTo>
                      <a:pt x="698" y="2296"/>
                    </a:lnTo>
                    <a:lnTo>
                      <a:pt x="694" y="2286"/>
                    </a:lnTo>
                    <a:lnTo>
                      <a:pt x="584" y="1764"/>
                    </a:lnTo>
                    <a:lnTo>
                      <a:pt x="490" y="1320"/>
                    </a:lnTo>
                    <a:lnTo>
                      <a:pt x="476" y="1314"/>
                    </a:lnTo>
                    <a:lnTo>
                      <a:pt x="460" y="1310"/>
                    </a:lnTo>
                    <a:lnTo>
                      <a:pt x="442" y="1308"/>
                    </a:lnTo>
                    <a:lnTo>
                      <a:pt x="434" y="1308"/>
                    </a:lnTo>
                    <a:lnTo>
                      <a:pt x="426" y="1308"/>
                    </a:lnTo>
                    <a:lnTo>
                      <a:pt x="418" y="1312"/>
                    </a:lnTo>
                    <a:lnTo>
                      <a:pt x="410" y="1316"/>
                    </a:lnTo>
                    <a:lnTo>
                      <a:pt x="404" y="1322"/>
                    </a:lnTo>
                    <a:lnTo>
                      <a:pt x="398" y="1332"/>
                    </a:lnTo>
                    <a:lnTo>
                      <a:pt x="396" y="1342"/>
                    </a:lnTo>
                    <a:lnTo>
                      <a:pt x="394" y="1356"/>
                    </a:lnTo>
                    <a:lnTo>
                      <a:pt x="396" y="1378"/>
                    </a:lnTo>
                    <a:lnTo>
                      <a:pt x="402" y="1414"/>
                    </a:lnTo>
                    <a:lnTo>
                      <a:pt x="420" y="1530"/>
                    </a:lnTo>
                    <a:lnTo>
                      <a:pt x="480" y="1882"/>
                    </a:lnTo>
                    <a:lnTo>
                      <a:pt x="554" y="2296"/>
                    </a:lnTo>
                    <a:lnTo>
                      <a:pt x="620" y="2664"/>
                    </a:lnTo>
                    <a:lnTo>
                      <a:pt x="480" y="2674"/>
                    </a:lnTo>
                    <a:lnTo>
                      <a:pt x="338" y="2684"/>
                    </a:lnTo>
                    <a:lnTo>
                      <a:pt x="326" y="2376"/>
                    </a:lnTo>
                    <a:lnTo>
                      <a:pt x="316" y="2066"/>
                    </a:lnTo>
                    <a:lnTo>
                      <a:pt x="308" y="1756"/>
                    </a:lnTo>
                    <a:lnTo>
                      <a:pt x="302" y="1446"/>
                    </a:lnTo>
                    <a:lnTo>
                      <a:pt x="300" y="1202"/>
                    </a:lnTo>
                    <a:lnTo>
                      <a:pt x="296" y="956"/>
                    </a:lnTo>
                    <a:lnTo>
                      <a:pt x="290" y="544"/>
                    </a:lnTo>
                    <a:lnTo>
                      <a:pt x="290" y="526"/>
                    </a:lnTo>
                    <a:lnTo>
                      <a:pt x="292" y="496"/>
                    </a:lnTo>
                    <a:lnTo>
                      <a:pt x="294" y="480"/>
                    </a:lnTo>
                    <a:lnTo>
                      <a:pt x="298" y="460"/>
                    </a:lnTo>
                    <a:lnTo>
                      <a:pt x="304" y="442"/>
                    </a:lnTo>
                    <a:lnTo>
                      <a:pt x="310" y="422"/>
                    </a:lnTo>
                    <a:lnTo>
                      <a:pt x="320" y="402"/>
                    </a:lnTo>
                    <a:lnTo>
                      <a:pt x="332" y="382"/>
                    </a:lnTo>
                    <a:lnTo>
                      <a:pt x="346" y="364"/>
                    </a:lnTo>
                    <a:lnTo>
                      <a:pt x="364" y="348"/>
                    </a:lnTo>
                    <a:lnTo>
                      <a:pt x="384" y="332"/>
                    </a:lnTo>
                    <a:lnTo>
                      <a:pt x="410" y="320"/>
                    </a:lnTo>
                    <a:lnTo>
                      <a:pt x="438" y="310"/>
                    </a:lnTo>
                    <a:lnTo>
                      <a:pt x="472" y="302"/>
                    </a:lnTo>
                    <a:lnTo>
                      <a:pt x="506" y="300"/>
                    </a:lnTo>
                    <a:lnTo>
                      <a:pt x="540" y="296"/>
                    </a:lnTo>
                    <a:lnTo>
                      <a:pt x="610" y="294"/>
                    </a:lnTo>
                    <a:lnTo>
                      <a:pt x="678" y="292"/>
                    </a:lnTo>
                    <a:lnTo>
                      <a:pt x="746" y="290"/>
                    </a:lnTo>
                    <a:lnTo>
                      <a:pt x="884" y="288"/>
                    </a:lnTo>
                    <a:lnTo>
                      <a:pt x="1150" y="282"/>
                    </a:lnTo>
                    <a:lnTo>
                      <a:pt x="1416" y="278"/>
                    </a:lnTo>
                    <a:lnTo>
                      <a:pt x="2088" y="268"/>
                    </a:lnTo>
                    <a:lnTo>
                      <a:pt x="2104" y="268"/>
                    </a:lnTo>
                    <a:lnTo>
                      <a:pt x="2118" y="266"/>
                    </a:lnTo>
                    <a:lnTo>
                      <a:pt x="2126" y="266"/>
                    </a:lnTo>
                    <a:lnTo>
                      <a:pt x="2132" y="268"/>
                    </a:lnTo>
                    <a:lnTo>
                      <a:pt x="2136" y="272"/>
                    </a:lnTo>
                    <a:lnTo>
                      <a:pt x="2138" y="280"/>
                    </a:lnTo>
                    <a:lnTo>
                      <a:pt x="2148" y="356"/>
                    </a:lnTo>
                    <a:lnTo>
                      <a:pt x="2194" y="670"/>
                    </a:lnTo>
                    <a:lnTo>
                      <a:pt x="2360" y="1848"/>
                    </a:lnTo>
                    <a:lnTo>
                      <a:pt x="2000" y="1548"/>
                    </a:lnTo>
                    <a:lnTo>
                      <a:pt x="1962" y="1610"/>
                    </a:lnTo>
                    <a:lnTo>
                      <a:pt x="1942" y="1640"/>
                    </a:lnTo>
                    <a:lnTo>
                      <a:pt x="1922" y="1670"/>
                    </a:lnTo>
                    <a:lnTo>
                      <a:pt x="1920" y="1672"/>
                    </a:lnTo>
                    <a:lnTo>
                      <a:pt x="1922" y="1676"/>
                    </a:lnTo>
                    <a:lnTo>
                      <a:pt x="1926" y="1684"/>
                    </a:lnTo>
                    <a:lnTo>
                      <a:pt x="1936" y="1694"/>
                    </a:lnTo>
                    <a:lnTo>
                      <a:pt x="1946" y="1704"/>
                    </a:lnTo>
                    <a:lnTo>
                      <a:pt x="1986" y="1734"/>
                    </a:lnTo>
                    <a:lnTo>
                      <a:pt x="2280" y="1990"/>
                    </a:lnTo>
                    <a:lnTo>
                      <a:pt x="2304" y="2012"/>
                    </a:lnTo>
                    <a:lnTo>
                      <a:pt x="2308" y="2016"/>
                    </a:lnTo>
                    <a:lnTo>
                      <a:pt x="2310" y="2024"/>
                    </a:lnTo>
                    <a:lnTo>
                      <a:pt x="2312" y="2048"/>
                    </a:lnTo>
                    <a:lnTo>
                      <a:pt x="2312" y="2088"/>
                    </a:lnTo>
                    <a:lnTo>
                      <a:pt x="2320" y="2162"/>
                    </a:lnTo>
                    <a:lnTo>
                      <a:pt x="2330" y="2236"/>
                    </a:lnTo>
                    <a:lnTo>
                      <a:pt x="2346" y="2374"/>
                    </a:lnTo>
                    <a:lnTo>
                      <a:pt x="2354" y="2442"/>
                    </a:lnTo>
                    <a:lnTo>
                      <a:pt x="2360" y="2510"/>
                    </a:lnTo>
                    <a:lnTo>
                      <a:pt x="2370" y="2674"/>
                    </a:lnTo>
                    <a:lnTo>
                      <a:pt x="2374" y="2756"/>
                    </a:lnTo>
                    <a:lnTo>
                      <a:pt x="2376" y="2838"/>
                    </a:lnTo>
                    <a:lnTo>
                      <a:pt x="2376" y="2866"/>
                    </a:lnTo>
                    <a:lnTo>
                      <a:pt x="2376" y="2904"/>
                    </a:lnTo>
                    <a:lnTo>
                      <a:pt x="2374" y="2922"/>
                    </a:lnTo>
                    <a:lnTo>
                      <a:pt x="2372" y="2938"/>
                    </a:lnTo>
                    <a:lnTo>
                      <a:pt x="2366" y="2950"/>
                    </a:lnTo>
                    <a:lnTo>
                      <a:pt x="2362" y="2954"/>
                    </a:lnTo>
                    <a:lnTo>
                      <a:pt x="2358" y="2956"/>
                    </a:lnTo>
                    <a:lnTo>
                      <a:pt x="2184" y="3000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itchFamily="-65" charset="0"/>
                  <a:ea typeface="+mn-ea"/>
                </a:endParaRPr>
              </a:p>
            </p:txBody>
          </p:sp>
        </p:grpSp>
        <p:grpSp>
          <p:nvGrpSpPr>
            <p:cNvPr id="73" name="Gruppe 240"/>
            <p:cNvGrpSpPr>
              <a:grpSpLocks/>
            </p:cNvGrpSpPr>
            <p:nvPr/>
          </p:nvGrpSpPr>
          <p:grpSpPr bwMode="auto">
            <a:xfrm>
              <a:off x="2203193" y="2265894"/>
              <a:ext cx="429138" cy="407172"/>
              <a:chOff x="13047663" y="2554288"/>
              <a:chExt cx="1803400" cy="1711325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105" name="Freeform 227"/>
              <p:cNvSpPr>
                <a:spLocks/>
              </p:cNvSpPr>
              <p:nvPr/>
            </p:nvSpPr>
            <p:spPr bwMode="auto">
              <a:xfrm>
                <a:off x="13047663" y="2767013"/>
                <a:ext cx="781050" cy="1498600"/>
              </a:xfrm>
              <a:custGeom>
                <a:avLst/>
                <a:gdLst>
                  <a:gd name="T0" fmla="*/ 50800 w 492"/>
                  <a:gd name="T1" fmla="*/ 0 h 944"/>
                  <a:gd name="T2" fmla="*/ 50800 w 492"/>
                  <a:gd name="T3" fmla="*/ 0 h 944"/>
                  <a:gd name="T4" fmla="*/ 41275 w 492"/>
                  <a:gd name="T5" fmla="*/ 0 h 944"/>
                  <a:gd name="T6" fmla="*/ 25400 w 492"/>
                  <a:gd name="T7" fmla="*/ 3175 h 944"/>
                  <a:gd name="T8" fmla="*/ 15875 w 492"/>
                  <a:gd name="T9" fmla="*/ 6350 h 944"/>
                  <a:gd name="T10" fmla="*/ 9525 w 492"/>
                  <a:gd name="T11" fmla="*/ 12700 h 944"/>
                  <a:gd name="T12" fmla="*/ 3175 w 492"/>
                  <a:gd name="T13" fmla="*/ 22225 h 944"/>
                  <a:gd name="T14" fmla="*/ 0 w 492"/>
                  <a:gd name="T15" fmla="*/ 38100 h 944"/>
                  <a:gd name="T16" fmla="*/ 0 w 492"/>
                  <a:gd name="T17" fmla="*/ 38100 h 944"/>
                  <a:gd name="T18" fmla="*/ 0 w 492"/>
                  <a:gd name="T19" fmla="*/ 244475 h 944"/>
                  <a:gd name="T20" fmla="*/ 3175 w 492"/>
                  <a:gd name="T21" fmla="*/ 657225 h 944"/>
                  <a:gd name="T22" fmla="*/ 3175 w 492"/>
                  <a:gd name="T23" fmla="*/ 876300 h 944"/>
                  <a:gd name="T24" fmla="*/ 6350 w 492"/>
                  <a:gd name="T25" fmla="*/ 1063625 h 944"/>
                  <a:gd name="T26" fmla="*/ 12700 w 492"/>
                  <a:gd name="T27" fmla="*/ 1196975 h 944"/>
                  <a:gd name="T28" fmla="*/ 15875 w 492"/>
                  <a:gd name="T29" fmla="*/ 1235075 h 944"/>
                  <a:gd name="T30" fmla="*/ 19050 w 492"/>
                  <a:gd name="T31" fmla="*/ 1247775 h 944"/>
                  <a:gd name="T32" fmla="*/ 19050 w 492"/>
                  <a:gd name="T33" fmla="*/ 1247775 h 944"/>
                  <a:gd name="T34" fmla="*/ 387350 w 492"/>
                  <a:gd name="T35" fmla="*/ 1377950 h 944"/>
                  <a:gd name="T36" fmla="*/ 635000 w 492"/>
                  <a:gd name="T37" fmla="*/ 1463675 h 944"/>
                  <a:gd name="T38" fmla="*/ 717550 w 492"/>
                  <a:gd name="T39" fmla="*/ 1489075 h 944"/>
                  <a:gd name="T40" fmla="*/ 752475 w 492"/>
                  <a:gd name="T41" fmla="*/ 1498600 h 944"/>
                  <a:gd name="T42" fmla="*/ 752475 w 492"/>
                  <a:gd name="T43" fmla="*/ 1498600 h 944"/>
                  <a:gd name="T44" fmla="*/ 752475 w 492"/>
                  <a:gd name="T45" fmla="*/ 1485900 h 944"/>
                  <a:gd name="T46" fmla="*/ 755650 w 492"/>
                  <a:gd name="T47" fmla="*/ 1444625 h 944"/>
                  <a:gd name="T48" fmla="*/ 755650 w 492"/>
                  <a:gd name="T49" fmla="*/ 1298575 h 944"/>
                  <a:gd name="T50" fmla="*/ 752475 w 492"/>
                  <a:gd name="T51" fmla="*/ 860425 h 944"/>
                  <a:gd name="T52" fmla="*/ 749300 w 492"/>
                  <a:gd name="T53" fmla="*/ 422275 h 944"/>
                  <a:gd name="T54" fmla="*/ 749300 w 492"/>
                  <a:gd name="T55" fmla="*/ 279400 h 944"/>
                  <a:gd name="T56" fmla="*/ 752475 w 492"/>
                  <a:gd name="T57" fmla="*/ 222250 h 944"/>
                  <a:gd name="T58" fmla="*/ 752475 w 492"/>
                  <a:gd name="T59" fmla="*/ 222250 h 944"/>
                  <a:gd name="T60" fmla="*/ 771525 w 492"/>
                  <a:gd name="T61" fmla="*/ 206375 h 944"/>
                  <a:gd name="T62" fmla="*/ 781050 w 492"/>
                  <a:gd name="T63" fmla="*/ 193675 h 944"/>
                  <a:gd name="T64" fmla="*/ 50800 w 492"/>
                  <a:gd name="T65" fmla="*/ 0 h 9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2"/>
                  <a:gd name="T100" fmla="*/ 0 h 944"/>
                  <a:gd name="T101" fmla="*/ 492 w 492"/>
                  <a:gd name="T102" fmla="*/ 944 h 9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2" h="94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54"/>
                    </a:lnTo>
                    <a:lnTo>
                      <a:pt x="2" y="414"/>
                    </a:lnTo>
                    <a:lnTo>
                      <a:pt x="2" y="552"/>
                    </a:lnTo>
                    <a:lnTo>
                      <a:pt x="4" y="670"/>
                    </a:lnTo>
                    <a:lnTo>
                      <a:pt x="8" y="754"/>
                    </a:lnTo>
                    <a:lnTo>
                      <a:pt x="10" y="778"/>
                    </a:lnTo>
                    <a:lnTo>
                      <a:pt x="12" y="786"/>
                    </a:lnTo>
                    <a:lnTo>
                      <a:pt x="244" y="868"/>
                    </a:lnTo>
                    <a:lnTo>
                      <a:pt x="400" y="922"/>
                    </a:lnTo>
                    <a:lnTo>
                      <a:pt x="452" y="938"/>
                    </a:lnTo>
                    <a:lnTo>
                      <a:pt x="474" y="944"/>
                    </a:lnTo>
                    <a:lnTo>
                      <a:pt x="474" y="936"/>
                    </a:lnTo>
                    <a:lnTo>
                      <a:pt x="476" y="910"/>
                    </a:lnTo>
                    <a:lnTo>
                      <a:pt x="476" y="818"/>
                    </a:lnTo>
                    <a:lnTo>
                      <a:pt x="474" y="542"/>
                    </a:lnTo>
                    <a:lnTo>
                      <a:pt x="472" y="266"/>
                    </a:lnTo>
                    <a:lnTo>
                      <a:pt x="472" y="176"/>
                    </a:lnTo>
                    <a:lnTo>
                      <a:pt x="474" y="140"/>
                    </a:lnTo>
                    <a:lnTo>
                      <a:pt x="486" y="130"/>
                    </a:lnTo>
                    <a:lnTo>
                      <a:pt x="492" y="1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6" name="Freeform 228"/>
              <p:cNvSpPr>
                <a:spLocks/>
              </p:cNvSpPr>
              <p:nvPr/>
            </p:nvSpPr>
            <p:spPr bwMode="auto">
              <a:xfrm>
                <a:off x="13066713" y="2554288"/>
                <a:ext cx="1784350" cy="1711325"/>
              </a:xfrm>
              <a:custGeom>
                <a:avLst/>
                <a:gdLst>
                  <a:gd name="T0" fmla="*/ 0 w 1124"/>
                  <a:gd name="T1" fmla="*/ 222250 h 1078"/>
                  <a:gd name="T2" fmla="*/ 0 w 1124"/>
                  <a:gd name="T3" fmla="*/ 222250 h 1078"/>
                  <a:gd name="T4" fmla="*/ 361950 w 1124"/>
                  <a:gd name="T5" fmla="*/ 317500 h 1078"/>
                  <a:gd name="T6" fmla="*/ 609600 w 1124"/>
                  <a:gd name="T7" fmla="*/ 387350 h 1078"/>
                  <a:gd name="T8" fmla="*/ 695325 w 1124"/>
                  <a:gd name="T9" fmla="*/ 412750 h 1078"/>
                  <a:gd name="T10" fmla="*/ 717550 w 1124"/>
                  <a:gd name="T11" fmla="*/ 419100 h 1078"/>
                  <a:gd name="T12" fmla="*/ 727075 w 1124"/>
                  <a:gd name="T13" fmla="*/ 425450 h 1078"/>
                  <a:gd name="T14" fmla="*/ 727075 w 1124"/>
                  <a:gd name="T15" fmla="*/ 425450 h 1078"/>
                  <a:gd name="T16" fmla="*/ 730250 w 1124"/>
                  <a:gd name="T17" fmla="*/ 485775 h 1078"/>
                  <a:gd name="T18" fmla="*/ 730250 w 1124"/>
                  <a:gd name="T19" fmla="*/ 631825 h 1078"/>
                  <a:gd name="T20" fmla="*/ 730250 w 1124"/>
                  <a:gd name="T21" fmla="*/ 1073150 h 1078"/>
                  <a:gd name="T22" fmla="*/ 727075 w 1124"/>
                  <a:gd name="T23" fmla="*/ 1511300 h 1078"/>
                  <a:gd name="T24" fmla="*/ 727075 w 1124"/>
                  <a:gd name="T25" fmla="*/ 1657350 h 1078"/>
                  <a:gd name="T26" fmla="*/ 730250 w 1124"/>
                  <a:gd name="T27" fmla="*/ 1711325 h 1078"/>
                  <a:gd name="T28" fmla="*/ 730250 w 1124"/>
                  <a:gd name="T29" fmla="*/ 1711325 h 1078"/>
                  <a:gd name="T30" fmla="*/ 777875 w 1124"/>
                  <a:gd name="T31" fmla="*/ 1701800 h 1078"/>
                  <a:gd name="T32" fmla="*/ 895350 w 1124"/>
                  <a:gd name="T33" fmla="*/ 1666875 h 1078"/>
                  <a:gd name="T34" fmla="*/ 1247775 w 1124"/>
                  <a:gd name="T35" fmla="*/ 1565275 h 1078"/>
                  <a:gd name="T36" fmla="*/ 1600200 w 1124"/>
                  <a:gd name="T37" fmla="*/ 1457325 h 1078"/>
                  <a:gd name="T38" fmla="*/ 1714500 w 1124"/>
                  <a:gd name="T39" fmla="*/ 1419225 h 1078"/>
                  <a:gd name="T40" fmla="*/ 1762125 w 1124"/>
                  <a:gd name="T41" fmla="*/ 1403350 h 1078"/>
                  <a:gd name="T42" fmla="*/ 1762125 w 1124"/>
                  <a:gd name="T43" fmla="*/ 1403350 h 1078"/>
                  <a:gd name="T44" fmla="*/ 1765300 w 1124"/>
                  <a:gd name="T45" fmla="*/ 1349375 h 1078"/>
                  <a:gd name="T46" fmla="*/ 1768475 w 1124"/>
                  <a:gd name="T47" fmla="*/ 1209675 h 1078"/>
                  <a:gd name="T48" fmla="*/ 1778000 w 1124"/>
                  <a:gd name="T49" fmla="*/ 790575 h 1078"/>
                  <a:gd name="T50" fmla="*/ 1784350 w 1124"/>
                  <a:gd name="T51" fmla="*/ 374650 h 1078"/>
                  <a:gd name="T52" fmla="*/ 1784350 w 1124"/>
                  <a:gd name="T53" fmla="*/ 234950 h 1078"/>
                  <a:gd name="T54" fmla="*/ 1781175 w 1124"/>
                  <a:gd name="T55" fmla="*/ 196850 h 1078"/>
                  <a:gd name="T56" fmla="*/ 1781175 w 1124"/>
                  <a:gd name="T57" fmla="*/ 180975 h 1078"/>
                  <a:gd name="T58" fmla="*/ 1781175 w 1124"/>
                  <a:gd name="T59" fmla="*/ 180975 h 1078"/>
                  <a:gd name="T60" fmla="*/ 1657350 w 1124"/>
                  <a:gd name="T61" fmla="*/ 149225 h 1078"/>
                  <a:gd name="T62" fmla="*/ 1403350 w 1124"/>
                  <a:gd name="T63" fmla="*/ 85725 h 1078"/>
                  <a:gd name="T64" fmla="*/ 1152525 w 1124"/>
                  <a:gd name="T65" fmla="*/ 25400 h 1078"/>
                  <a:gd name="T66" fmla="*/ 1035050 w 1124"/>
                  <a:gd name="T67" fmla="*/ 0 h 1078"/>
                  <a:gd name="T68" fmla="*/ 1035050 w 1124"/>
                  <a:gd name="T69" fmla="*/ 0 h 1078"/>
                  <a:gd name="T70" fmla="*/ 508000 w 1124"/>
                  <a:gd name="T71" fmla="*/ 104775 h 1078"/>
                  <a:gd name="T72" fmla="*/ 317500 w 1124"/>
                  <a:gd name="T73" fmla="*/ 142875 h 1078"/>
                  <a:gd name="T74" fmla="*/ 152400 w 1124"/>
                  <a:gd name="T75" fmla="*/ 180975 h 1078"/>
                  <a:gd name="T76" fmla="*/ 38100 w 1124"/>
                  <a:gd name="T77" fmla="*/ 206375 h 1078"/>
                  <a:gd name="T78" fmla="*/ 9525 w 1124"/>
                  <a:gd name="T79" fmla="*/ 215900 h 1078"/>
                  <a:gd name="T80" fmla="*/ 3175 w 1124"/>
                  <a:gd name="T81" fmla="*/ 222250 h 1078"/>
                  <a:gd name="T82" fmla="*/ 0 w 1124"/>
                  <a:gd name="T83" fmla="*/ 222250 h 1078"/>
                  <a:gd name="T84" fmla="*/ 0 w 1124"/>
                  <a:gd name="T85" fmla="*/ 222250 h 10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4"/>
                  <a:gd name="T130" fmla="*/ 0 h 1078"/>
                  <a:gd name="T131" fmla="*/ 1124 w 1124"/>
                  <a:gd name="T132" fmla="*/ 1078 h 10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4" h="1078">
                    <a:moveTo>
                      <a:pt x="0" y="140"/>
                    </a:moveTo>
                    <a:lnTo>
                      <a:pt x="0" y="140"/>
                    </a:lnTo>
                    <a:lnTo>
                      <a:pt x="228" y="200"/>
                    </a:lnTo>
                    <a:lnTo>
                      <a:pt x="384" y="244"/>
                    </a:lnTo>
                    <a:lnTo>
                      <a:pt x="438" y="260"/>
                    </a:lnTo>
                    <a:lnTo>
                      <a:pt x="452" y="264"/>
                    </a:lnTo>
                    <a:lnTo>
                      <a:pt x="458" y="268"/>
                    </a:lnTo>
                    <a:lnTo>
                      <a:pt x="460" y="306"/>
                    </a:lnTo>
                    <a:lnTo>
                      <a:pt x="460" y="398"/>
                    </a:lnTo>
                    <a:lnTo>
                      <a:pt x="460" y="676"/>
                    </a:lnTo>
                    <a:lnTo>
                      <a:pt x="458" y="952"/>
                    </a:lnTo>
                    <a:lnTo>
                      <a:pt x="458" y="1044"/>
                    </a:lnTo>
                    <a:lnTo>
                      <a:pt x="460" y="1078"/>
                    </a:lnTo>
                    <a:lnTo>
                      <a:pt x="490" y="1072"/>
                    </a:lnTo>
                    <a:lnTo>
                      <a:pt x="564" y="1050"/>
                    </a:lnTo>
                    <a:lnTo>
                      <a:pt x="786" y="986"/>
                    </a:lnTo>
                    <a:lnTo>
                      <a:pt x="1008" y="918"/>
                    </a:lnTo>
                    <a:lnTo>
                      <a:pt x="1080" y="894"/>
                    </a:lnTo>
                    <a:lnTo>
                      <a:pt x="1110" y="884"/>
                    </a:lnTo>
                    <a:lnTo>
                      <a:pt x="1112" y="850"/>
                    </a:lnTo>
                    <a:lnTo>
                      <a:pt x="1114" y="762"/>
                    </a:lnTo>
                    <a:lnTo>
                      <a:pt x="1120" y="498"/>
                    </a:lnTo>
                    <a:lnTo>
                      <a:pt x="1124" y="236"/>
                    </a:lnTo>
                    <a:lnTo>
                      <a:pt x="1124" y="148"/>
                    </a:lnTo>
                    <a:lnTo>
                      <a:pt x="1122" y="124"/>
                    </a:lnTo>
                    <a:lnTo>
                      <a:pt x="1122" y="114"/>
                    </a:lnTo>
                    <a:lnTo>
                      <a:pt x="1044" y="94"/>
                    </a:lnTo>
                    <a:lnTo>
                      <a:pt x="884" y="54"/>
                    </a:lnTo>
                    <a:lnTo>
                      <a:pt x="726" y="16"/>
                    </a:lnTo>
                    <a:lnTo>
                      <a:pt x="652" y="0"/>
                    </a:lnTo>
                    <a:lnTo>
                      <a:pt x="320" y="66"/>
                    </a:lnTo>
                    <a:lnTo>
                      <a:pt x="200" y="90"/>
                    </a:lnTo>
                    <a:lnTo>
                      <a:pt x="96" y="114"/>
                    </a:lnTo>
                    <a:lnTo>
                      <a:pt x="24" y="130"/>
                    </a:lnTo>
                    <a:lnTo>
                      <a:pt x="6" y="136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7" name="Freeform 229"/>
              <p:cNvSpPr>
                <a:spLocks/>
              </p:cNvSpPr>
              <p:nvPr/>
            </p:nvSpPr>
            <p:spPr bwMode="auto">
              <a:xfrm>
                <a:off x="13603288" y="2906713"/>
                <a:ext cx="212725" cy="82550"/>
              </a:xfrm>
              <a:custGeom>
                <a:avLst/>
                <a:gdLst>
                  <a:gd name="T0" fmla="*/ 19050 w 134"/>
                  <a:gd name="T1" fmla="*/ 0 h 52"/>
                  <a:gd name="T2" fmla="*/ 19050 w 134"/>
                  <a:gd name="T3" fmla="*/ 0 h 52"/>
                  <a:gd name="T4" fmla="*/ 0 w 134"/>
                  <a:gd name="T5" fmla="*/ 9525 h 52"/>
                  <a:gd name="T6" fmla="*/ 0 w 134"/>
                  <a:gd name="T7" fmla="*/ 9525 h 52"/>
                  <a:gd name="T8" fmla="*/ 120650 w 134"/>
                  <a:gd name="T9" fmla="*/ 47625 h 52"/>
                  <a:gd name="T10" fmla="*/ 187325 w 134"/>
                  <a:gd name="T11" fmla="*/ 63500 h 52"/>
                  <a:gd name="T12" fmla="*/ 187325 w 134"/>
                  <a:gd name="T13" fmla="*/ 63500 h 52"/>
                  <a:gd name="T14" fmla="*/ 196850 w 134"/>
                  <a:gd name="T15" fmla="*/ 66675 h 52"/>
                  <a:gd name="T16" fmla="*/ 200025 w 134"/>
                  <a:gd name="T17" fmla="*/ 73025 h 52"/>
                  <a:gd name="T18" fmla="*/ 196850 w 134"/>
                  <a:gd name="T19" fmla="*/ 82550 h 52"/>
                  <a:gd name="T20" fmla="*/ 196850 w 134"/>
                  <a:gd name="T21" fmla="*/ 82550 h 52"/>
                  <a:gd name="T22" fmla="*/ 206375 w 134"/>
                  <a:gd name="T23" fmla="*/ 79375 h 52"/>
                  <a:gd name="T24" fmla="*/ 212725 w 134"/>
                  <a:gd name="T25" fmla="*/ 73025 h 52"/>
                  <a:gd name="T26" fmla="*/ 212725 w 134"/>
                  <a:gd name="T27" fmla="*/ 66675 h 52"/>
                  <a:gd name="T28" fmla="*/ 212725 w 134"/>
                  <a:gd name="T29" fmla="*/ 66675 h 52"/>
                  <a:gd name="T30" fmla="*/ 196850 w 134"/>
                  <a:gd name="T31" fmla="*/ 57150 h 52"/>
                  <a:gd name="T32" fmla="*/ 152400 w 134"/>
                  <a:gd name="T33" fmla="*/ 41275 h 52"/>
                  <a:gd name="T34" fmla="*/ 19050 w 134"/>
                  <a:gd name="T35" fmla="*/ 0 h 52"/>
                  <a:gd name="T36" fmla="*/ 19050 w 134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4"/>
                  <a:gd name="T58" fmla="*/ 0 h 52"/>
                  <a:gd name="T59" fmla="*/ 134 w 134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4" h="5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76" y="30"/>
                    </a:lnTo>
                    <a:lnTo>
                      <a:pt x="118" y="40"/>
                    </a:lnTo>
                    <a:lnTo>
                      <a:pt x="124" y="42"/>
                    </a:lnTo>
                    <a:lnTo>
                      <a:pt x="126" y="46"/>
                    </a:lnTo>
                    <a:lnTo>
                      <a:pt x="124" y="52"/>
                    </a:lnTo>
                    <a:lnTo>
                      <a:pt x="130" y="50"/>
                    </a:lnTo>
                    <a:lnTo>
                      <a:pt x="134" y="46"/>
                    </a:lnTo>
                    <a:lnTo>
                      <a:pt x="134" y="42"/>
                    </a:lnTo>
                    <a:lnTo>
                      <a:pt x="124" y="36"/>
                    </a:lnTo>
                    <a:lnTo>
                      <a:pt x="96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8" name="Freeform 230"/>
              <p:cNvSpPr>
                <a:spLocks/>
              </p:cNvSpPr>
              <p:nvPr/>
            </p:nvSpPr>
            <p:spPr bwMode="auto">
              <a:xfrm>
                <a:off x="13054013" y="2767013"/>
                <a:ext cx="228600" cy="60325"/>
              </a:xfrm>
              <a:custGeom>
                <a:avLst/>
                <a:gdLst>
                  <a:gd name="T0" fmla="*/ 228600 w 144"/>
                  <a:gd name="T1" fmla="*/ 50800 h 38"/>
                  <a:gd name="T2" fmla="*/ 228600 w 144"/>
                  <a:gd name="T3" fmla="*/ 50800 h 38"/>
                  <a:gd name="T4" fmla="*/ 34925 w 144"/>
                  <a:gd name="T5" fmla="*/ 0 h 38"/>
                  <a:gd name="T6" fmla="*/ 34925 w 144"/>
                  <a:gd name="T7" fmla="*/ 0 h 38"/>
                  <a:gd name="T8" fmla="*/ 25400 w 144"/>
                  <a:gd name="T9" fmla="*/ 0 h 38"/>
                  <a:gd name="T10" fmla="*/ 19050 w 144"/>
                  <a:gd name="T11" fmla="*/ 3175 h 38"/>
                  <a:gd name="T12" fmla="*/ 6350 w 144"/>
                  <a:gd name="T13" fmla="*/ 9525 h 38"/>
                  <a:gd name="T14" fmla="*/ 0 w 144"/>
                  <a:gd name="T15" fmla="*/ 19050 h 38"/>
                  <a:gd name="T16" fmla="*/ 0 w 144"/>
                  <a:gd name="T17" fmla="*/ 22225 h 38"/>
                  <a:gd name="T18" fmla="*/ 15875 w 144"/>
                  <a:gd name="T19" fmla="*/ 9525 h 38"/>
                  <a:gd name="T20" fmla="*/ 15875 w 144"/>
                  <a:gd name="T21" fmla="*/ 9525 h 38"/>
                  <a:gd name="T22" fmla="*/ 25400 w 144"/>
                  <a:gd name="T23" fmla="*/ 9525 h 38"/>
                  <a:gd name="T24" fmla="*/ 38100 w 144"/>
                  <a:gd name="T25" fmla="*/ 12700 h 38"/>
                  <a:gd name="T26" fmla="*/ 107950 w 144"/>
                  <a:gd name="T27" fmla="*/ 31750 h 38"/>
                  <a:gd name="T28" fmla="*/ 107950 w 144"/>
                  <a:gd name="T29" fmla="*/ 31750 h 38"/>
                  <a:gd name="T30" fmla="*/ 219075 w 144"/>
                  <a:gd name="T31" fmla="*/ 60325 h 38"/>
                  <a:gd name="T32" fmla="*/ 219075 w 144"/>
                  <a:gd name="T33" fmla="*/ 60325 h 38"/>
                  <a:gd name="T34" fmla="*/ 228600 w 144"/>
                  <a:gd name="T35" fmla="*/ 50800 h 38"/>
                  <a:gd name="T36" fmla="*/ 228600 w 144"/>
                  <a:gd name="T37" fmla="*/ 5080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38"/>
                  <a:gd name="T59" fmla="*/ 144 w 144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38">
                    <a:moveTo>
                      <a:pt x="144" y="32"/>
                    </a:moveTo>
                    <a:lnTo>
                      <a:pt x="144" y="3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4" y="8"/>
                    </a:lnTo>
                    <a:lnTo>
                      <a:pt x="68" y="20"/>
                    </a:lnTo>
                    <a:lnTo>
                      <a:pt x="138" y="38"/>
                    </a:lnTo>
                    <a:lnTo>
                      <a:pt x="144" y="32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9" name="Freeform 231"/>
              <p:cNvSpPr>
                <a:spLocks/>
              </p:cNvSpPr>
              <p:nvPr/>
            </p:nvSpPr>
            <p:spPr bwMode="auto">
              <a:xfrm>
                <a:off x="13282613" y="2595563"/>
                <a:ext cx="1352550" cy="311150"/>
              </a:xfrm>
              <a:custGeom>
                <a:avLst/>
                <a:gdLst>
                  <a:gd name="T0" fmla="*/ 149225 w 852"/>
                  <a:gd name="T1" fmla="*/ 254000 h 196"/>
                  <a:gd name="T2" fmla="*/ 149225 w 852"/>
                  <a:gd name="T3" fmla="*/ 254000 h 196"/>
                  <a:gd name="T4" fmla="*/ 1133475 w 852"/>
                  <a:gd name="T5" fmla="*/ 41275 h 196"/>
                  <a:gd name="T6" fmla="*/ 1152525 w 852"/>
                  <a:gd name="T7" fmla="*/ 44450 h 196"/>
                  <a:gd name="T8" fmla="*/ 1152525 w 852"/>
                  <a:gd name="T9" fmla="*/ 44450 h 196"/>
                  <a:gd name="T10" fmla="*/ 654050 w 852"/>
                  <a:gd name="T11" fmla="*/ 152400 h 196"/>
                  <a:gd name="T12" fmla="*/ 314325 w 852"/>
                  <a:gd name="T13" fmla="*/ 225425 h 196"/>
                  <a:gd name="T14" fmla="*/ 206375 w 852"/>
                  <a:gd name="T15" fmla="*/ 250825 h 196"/>
                  <a:gd name="T16" fmla="*/ 177800 w 852"/>
                  <a:gd name="T17" fmla="*/ 260350 h 196"/>
                  <a:gd name="T18" fmla="*/ 171450 w 852"/>
                  <a:gd name="T19" fmla="*/ 263525 h 196"/>
                  <a:gd name="T20" fmla="*/ 171450 w 852"/>
                  <a:gd name="T21" fmla="*/ 263525 h 196"/>
                  <a:gd name="T22" fmla="*/ 339725 w 852"/>
                  <a:gd name="T23" fmla="*/ 311150 h 196"/>
                  <a:gd name="T24" fmla="*/ 342900 w 852"/>
                  <a:gd name="T25" fmla="*/ 311150 h 196"/>
                  <a:gd name="T26" fmla="*/ 342900 w 852"/>
                  <a:gd name="T27" fmla="*/ 311150 h 196"/>
                  <a:gd name="T28" fmla="*/ 850900 w 852"/>
                  <a:gd name="T29" fmla="*/ 196850 h 196"/>
                  <a:gd name="T30" fmla="*/ 1352550 w 852"/>
                  <a:gd name="T31" fmla="*/ 82550 h 196"/>
                  <a:gd name="T32" fmla="*/ 1012825 w 852"/>
                  <a:gd name="T33" fmla="*/ 0 h 196"/>
                  <a:gd name="T34" fmla="*/ 1012825 w 852"/>
                  <a:gd name="T35" fmla="*/ 0 h 196"/>
                  <a:gd name="T36" fmla="*/ 514350 w 852"/>
                  <a:gd name="T37" fmla="*/ 104775 h 196"/>
                  <a:gd name="T38" fmla="*/ 168275 w 852"/>
                  <a:gd name="T39" fmla="*/ 177800 h 196"/>
                  <a:gd name="T40" fmla="*/ 53975 w 852"/>
                  <a:gd name="T41" fmla="*/ 203200 h 196"/>
                  <a:gd name="T42" fmla="*/ 6350 w 852"/>
                  <a:gd name="T43" fmla="*/ 215900 h 196"/>
                  <a:gd name="T44" fmla="*/ 6350 w 852"/>
                  <a:gd name="T45" fmla="*/ 215900 h 196"/>
                  <a:gd name="T46" fmla="*/ 0 w 852"/>
                  <a:gd name="T47" fmla="*/ 222250 h 196"/>
                  <a:gd name="T48" fmla="*/ 0 w 852"/>
                  <a:gd name="T49" fmla="*/ 222250 h 196"/>
                  <a:gd name="T50" fmla="*/ 101600 w 852"/>
                  <a:gd name="T51" fmla="*/ 244475 h 196"/>
                  <a:gd name="T52" fmla="*/ 149225 w 852"/>
                  <a:gd name="T53" fmla="*/ 254000 h 196"/>
                  <a:gd name="T54" fmla="*/ 149225 w 852"/>
                  <a:gd name="T55" fmla="*/ 254000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2"/>
                  <a:gd name="T85" fmla="*/ 0 h 196"/>
                  <a:gd name="T86" fmla="*/ 852 w 852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2" h="196">
                    <a:moveTo>
                      <a:pt x="94" y="160"/>
                    </a:moveTo>
                    <a:lnTo>
                      <a:pt x="94" y="160"/>
                    </a:lnTo>
                    <a:lnTo>
                      <a:pt x="714" y="26"/>
                    </a:lnTo>
                    <a:lnTo>
                      <a:pt x="726" y="28"/>
                    </a:lnTo>
                    <a:lnTo>
                      <a:pt x="412" y="96"/>
                    </a:lnTo>
                    <a:lnTo>
                      <a:pt x="198" y="142"/>
                    </a:lnTo>
                    <a:lnTo>
                      <a:pt x="130" y="158"/>
                    </a:lnTo>
                    <a:lnTo>
                      <a:pt x="112" y="164"/>
                    </a:lnTo>
                    <a:lnTo>
                      <a:pt x="108" y="166"/>
                    </a:lnTo>
                    <a:lnTo>
                      <a:pt x="214" y="196"/>
                    </a:lnTo>
                    <a:lnTo>
                      <a:pt x="216" y="196"/>
                    </a:lnTo>
                    <a:lnTo>
                      <a:pt x="536" y="124"/>
                    </a:lnTo>
                    <a:lnTo>
                      <a:pt x="852" y="52"/>
                    </a:lnTo>
                    <a:lnTo>
                      <a:pt x="638" y="0"/>
                    </a:lnTo>
                    <a:lnTo>
                      <a:pt x="324" y="66"/>
                    </a:lnTo>
                    <a:lnTo>
                      <a:pt x="106" y="112"/>
                    </a:lnTo>
                    <a:lnTo>
                      <a:pt x="34" y="128"/>
                    </a:lnTo>
                    <a:lnTo>
                      <a:pt x="4" y="136"/>
                    </a:lnTo>
                    <a:lnTo>
                      <a:pt x="0" y="140"/>
                    </a:lnTo>
                    <a:lnTo>
                      <a:pt x="64" y="154"/>
                    </a:lnTo>
                    <a:lnTo>
                      <a:pt x="94" y="1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0" name="Freeform 232"/>
              <p:cNvSpPr>
                <a:spLocks/>
              </p:cNvSpPr>
              <p:nvPr/>
            </p:nvSpPr>
            <p:spPr bwMode="auto">
              <a:xfrm>
                <a:off x="13254038" y="2827338"/>
                <a:ext cx="349250" cy="473075"/>
              </a:xfrm>
              <a:custGeom>
                <a:avLst/>
                <a:gdLst>
                  <a:gd name="T0" fmla="*/ 187325 w 220"/>
                  <a:gd name="T1" fmla="*/ 31750 h 298"/>
                  <a:gd name="T2" fmla="*/ 187325 w 220"/>
                  <a:gd name="T3" fmla="*/ 31750 h 298"/>
                  <a:gd name="T4" fmla="*/ 187325 w 220"/>
                  <a:gd name="T5" fmla="*/ 31750 h 298"/>
                  <a:gd name="T6" fmla="*/ 180975 w 220"/>
                  <a:gd name="T7" fmla="*/ 34925 h 298"/>
                  <a:gd name="T8" fmla="*/ 168275 w 220"/>
                  <a:gd name="T9" fmla="*/ 38100 h 298"/>
                  <a:gd name="T10" fmla="*/ 155575 w 220"/>
                  <a:gd name="T11" fmla="*/ 34925 h 298"/>
                  <a:gd name="T12" fmla="*/ 155575 w 220"/>
                  <a:gd name="T13" fmla="*/ 34925 h 298"/>
                  <a:gd name="T14" fmla="*/ 104775 w 220"/>
                  <a:gd name="T15" fmla="*/ 22225 h 298"/>
                  <a:gd name="T16" fmla="*/ 19050 w 220"/>
                  <a:gd name="T17" fmla="*/ 0 h 298"/>
                  <a:gd name="T18" fmla="*/ 19050 w 220"/>
                  <a:gd name="T19" fmla="*/ 0 h 298"/>
                  <a:gd name="T20" fmla="*/ 9525 w 220"/>
                  <a:gd name="T21" fmla="*/ 12700 h 298"/>
                  <a:gd name="T22" fmla="*/ 6350 w 220"/>
                  <a:gd name="T23" fmla="*/ 19050 h 298"/>
                  <a:gd name="T24" fmla="*/ 6350 w 220"/>
                  <a:gd name="T25" fmla="*/ 25400 h 298"/>
                  <a:gd name="T26" fmla="*/ 6350 w 220"/>
                  <a:gd name="T27" fmla="*/ 25400 h 298"/>
                  <a:gd name="T28" fmla="*/ 0 w 220"/>
                  <a:gd name="T29" fmla="*/ 371475 h 298"/>
                  <a:gd name="T30" fmla="*/ 330200 w 220"/>
                  <a:gd name="T31" fmla="*/ 473075 h 298"/>
                  <a:gd name="T32" fmla="*/ 330200 w 220"/>
                  <a:gd name="T33" fmla="*/ 473075 h 298"/>
                  <a:gd name="T34" fmla="*/ 330200 w 220"/>
                  <a:gd name="T35" fmla="*/ 292100 h 298"/>
                  <a:gd name="T36" fmla="*/ 333375 w 220"/>
                  <a:gd name="T37" fmla="*/ 165100 h 298"/>
                  <a:gd name="T38" fmla="*/ 333375 w 220"/>
                  <a:gd name="T39" fmla="*/ 120650 h 298"/>
                  <a:gd name="T40" fmla="*/ 336550 w 220"/>
                  <a:gd name="T41" fmla="*/ 101600 h 298"/>
                  <a:gd name="T42" fmla="*/ 336550 w 220"/>
                  <a:gd name="T43" fmla="*/ 101600 h 298"/>
                  <a:gd name="T44" fmla="*/ 349250 w 220"/>
                  <a:gd name="T45" fmla="*/ 88900 h 298"/>
                  <a:gd name="T46" fmla="*/ 349250 w 220"/>
                  <a:gd name="T47" fmla="*/ 88900 h 298"/>
                  <a:gd name="T48" fmla="*/ 254000 w 220"/>
                  <a:gd name="T49" fmla="*/ 60325 h 298"/>
                  <a:gd name="T50" fmla="*/ 209550 w 220"/>
                  <a:gd name="T51" fmla="*/ 44450 h 298"/>
                  <a:gd name="T52" fmla="*/ 209550 w 220"/>
                  <a:gd name="T53" fmla="*/ 44450 h 298"/>
                  <a:gd name="T54" fmla="*/ 187325 w 220"/>
                  <a:gd name="T55" fmla="*/ 31750 h 298"/>
                  <a:gd name="T56" fmla="*/ 187325 w 220"/>
                  <a:gd name="T57" fmla="*/ 31750 h 2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0"/>
                  <a:gd name="T88" fmla="*/ 0 h 298"/>
                  <a:gd name="T89" fmla="*/ 220 w 220"/>
                  <a:gd name="T90" fmla="*/ 298 h 2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0" h="298">
                    <a:moveTo>
                      <a:pt x="118" y="20"/>
                    </a:moveTo>
                    <a:lnTo>
                      <a:pt x="118" y="20"/>
                    </a:lnTo>
                    <a:lnTo>
                      <a:pt x="114" y="22"/>
                    </a:lnTo>
                    <a:lnTo>
                      <a:pt x="106" y="24"/>
                    </a:lnTo>
                    <a:lnTo>
                      <a:pt x="98" y="22"/>
                    </a:lnTo>
                    <a:lnTo>
                      <a:pt x="66" y="14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0" y="234"/>
                    </a:lnTo>
                    <a:lnTo>
                      <a:pt x="208" y="298"/>
                    </a:lnTo>
                    <a:lnTo>
                      <a:pt x="208" y="184"/>
                    </a:lnTo>
                    <a:lnTo>
                      <a:pt x="210" y="104"/>
                    </a:lnTo>
                    <a:lnTo>
                      <a:pt x="210" y="76"/>
                    </a:lnTo>
                    <a:lnTo>
                      <a:pt x="212" y="64"/>
                    </a:lnTo>
                    <a:lnTo>
                      <a:pt x="220" y="56"/>
                    </a:lnTo>
                    <a:lnTo>
                      <a:pt x="160" y="38"/>
                    </a:lnTo>
                    <a:lnTo>
                      <a:pt x="132" y="28"/>
                    </a:lnTo>
                    <a:lnTo>
                      <a:pt x="118" y="2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1" name="Freeform 233"/>
              <p:cNvSpPr>
                <a:spLocks/>
              </p:cNvSpPr>
              <p:nvPr/>
            </p:nvSpPr>
            <p:spPr bwMode="auto">
              <a:xfrm>
                <a:off x="13273088" y="2630488"/>
                <a:ext cx="1177925" cy="285750"/>
              </a:xfrm>
              <a:custGeom>
                <a:avLst/>
                <a:gdLst>
                  <a:gd name="T0" fmla="*/ 180975 w 742"/>
                  <a:gd name="T1" fmla="*/ 228600 h 180"/>
                  <a:gd name="T2" fmla="*/ 180975 w 742"/>
                  <a:gd name="T3" fmla="*/ 228600 h 180"/>
                  <a:gd name="T4" fmla="*/ 187325 w 742"/>
                  <a:gd name="T5" fmla="*/ 225425 h 180"/>
                  <a:gd name="T6" fmla="*/ 215900 w 742"/>
                  <a:gd name="T7" fmla="*/ 215900 h 180"/>
                  <a:gd name="T8" fmla="*/ 327025 w 742"/>
                  <a:gd name="T9" fmla="*/ 190500 h 180"/>
                  <a:gd name="T10" fmla="*/ 669925 w 742"/>
                  <a:gd name="T11" fmla="*/ 114300 h 180"/>
                  <a:gd name="T12" fmla="*/ 1177925 w 742"/>
                  <a:gd name="T13" fmla="*/ 6350 h 180"/>
                  <a:gd name="T14" fmla="*/ 1162050 w 742"/>
                  <a:gd name="T15" fmla="*/ 0 h 180"/>
                  <a:gd name="T16" fmla="*/ 1162050 w 742"/>
                  <a:gd name="T17" fmla="*/ 0 h 180"/>
                  <a:gd name="T18" fmla="*/ 158750 w 742"/>
                  <a:gd name="T19" fmla="*/ 219075 h 180"/>
                  <a:gd name="T20" fmla="*/ 158750 w 742"/>
                  <a:gd name="T21" fmla="*/ 219075 h 180"/>
                  <a:gd name="T22" fmla="*/ 111125 w 742"/>
                  <a:gd name="T23" fmla="*/ 209550 h 180"/>
                  <a:gd name="T24" fmla="*/ 9525 w 742"/>
                  <a:gd name="T25" fmla="*/ 187325 h 180"/>
                  <a:gd name="T26" fmla="*/ 9525 w 742"/>
                  <a:gd name="T27" fmla="*/ 187325 h 180"/>
                  <a:gd name="T28" fmla="*/ 0 w 742"/>
                  <a:gd name="T29" fmla="*/ 196850 h 180"/>
                  <a:gd name="T30" fmla="*/ 0 w 742"/>
                  <a:gd name="T31" fmla="*/ 196850 h 180"/>
                  <a:gd name="T32" fmla="*/ 85725 w 742"/>
                  <a:gd name="T33" fmla="*/ 219075 h 180"/>
                  <a:gd name="T34" fmla="*/ 136525 w 742"/>
                  <a:gd name="T35" fmla="*/ 231775 h 180"/>
                  <a:gd name="T36" fmla="*/ 136525 w 742"/>
                  <a:gd name="T37" fmla="*/ 231775 h 180"/>
                  <a:gd name="T38" fmla="*/ 149225 w 742"/>
                  <a:gd name="T39" fmla="*/ 234950 h 180"/>
                  <a:gd name="T40" fmla="*/ 161925 w 742"/>
                  <a:gd name="T41" fmla="*/ 231775 h 180"/>
                  <a:gd name="T42" fmla="*/ 168275 w 742"/>
                  <a:gd name="T43" fmla="*/ 228600 h 180"/>
                  <a:gd name="T44" fmla="*/ 168275 w 742"/>
                  <a:gd name="T45" fmla="*/ 228600 h 180"/>
                  <a:gd name="T46" fmla="*/ 168275 w 742"/>
                  <a:gd name="T47" fmla="*/ 228600 h 180"/>
                  <a:gd name="T48" fmla="*/ 190500 w 742"/>
                  <a:gd name="T49" fmla="*/ 241300 h 180"/>
                  <a:gd name="T50" fmla="*/ 190500 w 742"/>
                  <a:gd name="T51" fmla="*/ 241300 h 180"/>
                  <a:gd name="T52" fmla="*/ 234950 w 742"/>
                  <a:gd name="T53" fmla="*/ 257175 h 180"/>
                  <a:gd name="T54" fmla="*/ 330200 w 742"/>
                  <a:gd name="T55" fmla="*/ 285750 h 180"/>
                  <a:gd name="T56" fmla="*/ 330200 w 742"/>
                  <a:gd name="T57" fmla="*/ 285750 h 180"/>
                  <a:gd name="T58" fmla="*/ 349250 w 742"/>
                  <a:gd name="T59" fmla="*/ 276225 h 180"/>
                  <a:gd name="T60" fmla="*/ 349250 w 742"/>
                  <a:gd name="T61" fmla="*/ 276225 h 180"/>
                  <a:gd name="T62" fmla="*/ 180975 w 742"/>
                  <a:gd name="T63" fmla="*/ 228600 h 180"/>
                  <a:gd name="T64" fmla="*/ 180975 w 742"/>
                  <a:gd name="T65" fmla="*/ 228600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2"/>
                  <a:gd name="T100" fmla="*/ 0 h 180"/>
                  <a:gd name="T101" fmla="*/ 742 w 742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2" h="180">
                    <a:moveTo>
                      <a:pt x="114" y="144"/>
                    </a:moveTo>
                    <a:lnTo>
                      <a:pt x="114" y="144"/>
                    </a:lnTo>
                    <a:lnTo>
                      <a:pt x="118" y="142"/>
                    </a:lnTo>
                    <a:lnTo>
                      <a:pt x="136" y="136"/>
                    </a:lnTo>
                    <a:lnTo>
                      <a:pt x="206" y="120"/>
                    </a:lnTo>
                    <a:lnTo>
                      <a:pt x="422" y="72"/>
                    </a:lnTo>
                    <a:lnTo>
                      <a:pt x="742" y="4"/>
                    </a:lnTo>
                    <a:lnTo>
                      <a:pt x="732" y="0"/>
                    </a:lnTo>
                    <a:lnTo>
                      <a:pt x="100" y="138"/>
                    </a:lnTo>
                    <a:lnTo>
                      <a:pt x="70" y="132"/>
                    </a:lnTo>
                    <a:lnTo>
                      <a:pt x="6" y="118"/>
                    </a:lnTo>
                    <a:lnTo>
                      <a:pt x="0" y="124"/>
                    </a:lnTo>
                    <a:lnTo>
                      <a:pt x="54" y="138"/>
                    </a:lnTo>
                    <a:lnTo>
                      <a:pt x="86" y="146"/>
                    </a:lnTo>
                    <a:lnTo>
                      <a:pt x="94" y="148"/>
                    </a:lnTo>
                    <a:lnTo>
                      <a:pt x="102" y="146"/>
                    </a:lnTo>
                    <a:lnTo>
                      <a:pt x="106" y="144"/>
                    </a:lnTo>
                    <a:lnTo>
                      <a:pt x="120" y="152"/>
                    </a:lnTo>
                    <a:lnTo>
                      <a:pt x="148" y="162"/>
                    </a:lnTo>
                    <a:lnTo>
                      <a:pt x="208" y="180"/>
                    </a:lnTo>
                    <a:lnTo>
                      <a:pt x="220" y="174"/>
                    </a:lnTo>
                    <a:lnTo>
                      <a:pt x="114" y="144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12" name="Freeform 234"/>
              <p:cNvSpPr>
                <a:spLocks/>
              </p:cNvSpPr>
              <p:nvPr/>
            </p:nvSpPr>
            <p:spPr bwMode="auto">
              <a:xfrm>
                <a:off x="13225463" y="3541713"/>
                <a:ext cx="327025" cy="644525"/>
              </a:xfrm>
              <a:custGeom>
                <a:avLst/>
                <a:gdLst>
                  <a:gd name="T0" fmla="*/ 323850 w 206"/>
                  <a:gd name="T1" fmla="*/ 95250 h 406"/>
                  <a:gd name="T2" fmla="*/ 3175 w 206"/>
                  <a:gd name="T3" fmla="*/ 0 h 406"/>
                  <a:gd name="T4" fmla="*/ 3175 w 206"/>
                  <a:gd name="T5" fmla="*/ 0 h 406"/>
                  <a:gd name="T6" fmla="*/ 0 w 206"/>
                  <a:gd name="T7" fmla="*/ 257175 h 406"/>
                  <a:gd name="T8" fmla="*/ 0 w 206"/>
                  <a:gd name="T9" fmla="*/ 527050 h 406"/>
                  <a:gd name="T10" fmla="*/ 0 w 206"/>
                  <a:gd name="T11" fmla="*/ 527050 h 406"/>
                  <a:gd name="T12" fmla="*/ 15875 w 206"/>
                  <a:gd name="T13" fmla="*/ 533400 h 406"/>
                  <a:gd name="T14" fmla="*/ 50800 w 206"/>
                  <a:gd name="T15" fmla="*/ 549275 h 406"/>
                  <a:gd name="T16" fmla="*/ 165100 w 206"/>
                  <a:gd name="T17" fmla="*/ 590550 h 406"/>
                  <a:gd name="T18" fmla="*/ 327025 w 206"/>
                  <a:gd name="T19" fmla="*/ 644525 h 406"/>
                  <a:gd name="T20" fmla="*/ 323850 w 206"/>
                  <a:gd name="T21" fmla="*/ 9525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6"/>
                  <a:gd name="T34" fmla="*/ 0 h 406"/>
                  <a:gd name="T35" fmla="*/ 206 w 206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6" h="406">
                    <a:moveTo>
                      <a:pt x="204" y="60"/>
                    </a:moveTo>
                    <a:lnTo>
                      <a:pt x="2" y="0"/>
                    </a:lnTo>
                    <a:lnTo>
                      <a:pt x="0" y="162"/>
                    </a:lnTo>
                    <a:lnTo>
                      <a:pt x="0" y="332"/>
                    </a:lnTo>
                    <a:lnTo>
                      <a:pt x="10" y="336"/>
                    </a:lnTo>
                    <a:lnTo>
                      <a:pt x="32" y="346"/>
                    </a:lnTo>
                    <a:lnTo>
                      <a:pt x="104" y="372"/>
                    </a:lnTo>
                    <a:lnTo>
                      <a:pt x="206" y="406"/>
                    </a:lnTo>
                    <a:lnTo>
                      <a:pt x="204" y="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74" name="Gruppe 240"/>
            <p:cNvGrpSpPr>
              <a:grpSpLocks/>
            </p:cNvGrpSpPr>
            <p:nvPr/>
          </p:nvGrpSpPr>
          <p:grpSpPr bwMode="auto">
            <a:xfrm>
              <a:off x="2250818" y="1970619"/>
              <a:ext cx="429138" cy="407172"/>
              <a:chOff x="13047663" y="2554288"/>
              <a:chExt cx="1803400" cy="1711325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Freeform 227"/>
              <p:cNvSpPr>
                <a:spLocks/>
              </p:cNvSpPr>
              <p:nvPr/>
            </p:nvSpPr>
            <p:spPr bwMode="auto">
              <a:xfrm>
                <a:off x="13047663" y="2767013"/>
                <a:ext cx="781050" cy="1498600"/>
              </a:xfrm>
              <a:custGeom>
                <a:avLst/>
                <a:gdLst>
                  <a:gd name="T0" fmla="*/ 50800 w 492"/>
                  <a:gd name="T1" fmla="*/ 0 h 944"/>
                  <a:gd name="T2" fmla="*/ 50800 w 492"/>
                  <a:gd name="T3" fmla="*/ 0 h 944"/>
                  <a:gd name="T4" fmla="*/ 41275 w 492"/>
                  <a:gd name="T5" fmla="*/ 0 h 944"/>
                  <a:gd name="T6" fmla="*/ 25400 w 492"/>
                  <a:gd name="T7" fmla="*/ 3175 h 944"/>
                  <a:gd name="T8" fmla="*/ 15875 w 492"/>
                  <a:gd name="T9" fmla="*/ 6350 h 944"/>
                  <a:gd name="T10" fmla="*/ 9525 w 492"/>
                  <a:gd name="T11" fmla="*/ 12700 h 944"/>
                  <a:gd name="T12" fmla="*/ 3175 w 492"/>
                  <a:gd name="T13" fmla="*/ 22225 h 944"/>
                  <a:gd name="T14" fmla="*/ 0 w 492"/>
                  <a:gd name="T15" fmla="*/ 38100 h 944"/>
                  <a:gd name="T16" fmla="*/ 0 w 492"/>
                  <a:gd name="T17" fmla="*/ 38100 h 944"/>
                  <a:gd name="T18" fmla="*/ 0 w 492"/>
                  <a:gd name="T19" fmla="*/ 244475 h 944"/>
                  <a:gd name="T20" fmla="*/ 3175 w 492"/>
                  <a:gd name="T21" fmla="*/ 657225 h 944"/>
                  <a:gd name="T22" fmla="*/ 3175 w 492"/>
                  <a:gd name="T23" fmla="*/ 876300 h 944"/>
                  <a:gd name="T24" fmla="*/ 6350 w 492"/>
                  <a:gd name="T25" fmla="*/ 1063625 h 944"/>
                  <a:gd name="T26" fmla="*/ 12700 w 492"/>
                  <a:gd name="T27" fmla="*/ 1196975 h 944"/>
                  <a:gd name="T28" fmla="*/ 15875 w 492"/>
                  <a:gd name="T29" fmla="*/ 1235075 h 944"/>
                  <a:gd name="T30" fmla="*/ 19050 w 492"/>
                  <a:gd name="T31" fmla="*/ 1247775 h 944"/>
                  <a:gd name="T32" fmla="*/ 19050 w 492"/>
                  <a:gd name="T33" fmla="*/ 1247775 h 944"/>
                  <a:gd name="T34" fmla="*/ 387350 w 492"/>
                  <a:gd name="T35" fmla="*/ 1377950 h 944"/>
                  <a:gd name="T36" fmla="*/ 635000 w 492"/>
                  <a:gd name="T37" fmla="*/ 1463675 h 944"/>
                  <a:gd name="T38" fmla="*/ 717550 w 492"/>
                  <a:gd name="T39" fmla="*/ 1489075 h 944"/>
                  <a:gd name="T40" fmla="*/ 752475 w 492"/>
                  <a:gd name="T41" fmla="*/ 1498600 h 944"/>
                  <a:gd name="T42" fmla="*/ 752475 w 492"/>
                  <a:gd name="T43" fmla="*/ 1498600 h 944"/>
                  <a:gd name="T44" fmla="*/ 752475 w 492"/>
                  <a:gd name="T45" fmla="*/ 1485900 h 944"/>
                  <a:gd name="T46" fmla="*/ 755650 w 492"/>
                  <a:gd name="T47" fmla="*/ 1444625 h 944"/>
                  <a:gd name="T48" fmla="*/ 755650 w 492"/>
                  <a:gd name="T49" fmla="*/ 1298575 h 944"/>
                  <a:gd name="T50" fmla="*/ 752475 w 492"/>
                  <a:gd name="T51" fmla="*/ 860425 h 944"/>
                  <a:gd name="T52" fmla="*/ 749300 w 492"/>
                  <a:gd name="T53" fmla="*/ 422275 h 944"/>
                  <a:gd name="T54" fmla="*/ 749300 w 492"/>
                  <a:gd name="T55" fmla="*/ 279400 h 944"/>
                  <a:gd name="T56" fmla="*/ 752475 w 492"/>
                  <a:gd name="T57" fmla="*/ 222250 h 944"/>
                  <a:gd name="T58" fmla="*/ 752475 w 492"/>
                  <a:gd name="T59" fmla="*/ 222250 h 944"/>
                  <a:gd name="T60" fmla="*/ 771525 w 492"/>
                  <a:gd name="T61" fmla="*/ 206375 h 944"/>
                  <a:gd name="T62" fmla="*/ 781050 w 492"/>
                  <a:gd name="T63" fmla="*/ 193675 h 944"/>
                  <a:gd name="T64" fmla="*/ 50800 w 492"/>
                  <a:gd name="T65" fmla="*/ 0 h 9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2"/>
                  <a:gd name="T100" fmla="*/ 0 h 944"/>
                  <a:gd name="T101" fmla="*/ 492 w 492"/>
                  <a:gd name="T102" fmla="*/ 944 h 9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2" h="94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54"/>
                    </a:lnTo>
                    <a:lnTo>
                      <a:pt x="2" y="414"/>
                    </a:lnTo>
                    <a:lnTo>
                      <a:pt x="2" y="552"/>
                    </a:lnTo>
                    <a:lnTo>
                      <a:pt x="4" y="670"/>
                    </a:lnTo>
                    <a:lnTo>
                      <a:pt x="8" y="754"/>
                    </a:lnTo>
                    <a:lnTo>
                      <a:pt x="10" y="778"/>
                    </a:lnTo>
                    <a:lnTo>
                      <a:pt x="12" y="786"/>
                    </a:lnTo>
                    <a:lnTo>
                      <a:pt x="244" y="868"/>
                    </a:lnTo>
                    <a:lnTo>
                      <a:pt x="400" y="922"/>
                    </a:lnTo>
                    <a:lnTo>
                      <a:pt x="452" y="938"/>
                    </a:lnTo>
                    <a:lnTo>
                      <a:pt x="474" y="944"/>
                    </a:lnTo>
                    <a:lnTo>
                      <a:pt x="474" y="936"/>
                    </a:lnTo>
                    <a:lnTo>
                      <a:pt x="476" y="910"/>
                    </a:lnTo>
                    <a:lnTo>
                      <a:pt x="476" y="818"/>
                    </a:lnTo>
                    <a:lnTo>
                      <a:pt x="474" y="542"/>
                    </a:lnTo>
                    <a:lnTo>
                      <a:pt x="472" y="266"/>
                    </a:lnTo>
                    <a:lnTo>
                      <a:pt x="472" y="176"/>
                    </a:lnTo>
                    <a:lnTo>
                      <a:pt x="474" y="140"/>
                    </a:lnTo>
                    <a:lnTo>
                      <a:pt x="486" y="130"/>
                    </a:lnTo>
                    <a:lnTo>
                      <a:pt x="492" y="1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8" name="Freeform 228"/>
              <p:cNvSpPr>
                <a:spLocks/>
              </p:cNvSpPr>
              <p:nvPr/>
            </p:nvSpPr>
            <p:spPr bwMode="auto">
              <a:xfrm>
                <a:off x="13066713" y="2554288"/>
                <a:ext cx="1784350" cy="1711325"/>
              </a:xfrm>
              <a:custGeom>
                <a:avLst/>
                <a:gdLst>
                  <a:gd name="T0" fmla="*/ 0 w 1124"/>
                  <a:gd name="T1" fmla="*/ 222250 h 1078"/>
                  <a:gd name="T2" fmla="*/ 0 w 1124"/>
                  <a:gd name="T3" fmla="*/ 222250 h 1078"/>
                  <a:gd name="T4" fmla="*/ 361950 w 1124"/>
                  <a:gd name="T5" fmla="*/ 317500 h 1078"/>
                  <a:gd name="T6" fmla="*/ 609600 w 1124"/>
                  <a:gd name="T7" fmla="*/ 387350 h 1078"/>
                  <a:gd name="T8" fmla="*/ 695325 w 1124"/>
                  <a:gd name="T9" fmla="*/ 412750 h 1078"/>
                  <a:gd name="T10" fmla="*/ 717550 w 1124"/>
                  <a:gd name="T11" fmla="*/ 419100 h 1078"/>
                  <a:gd name="T12" fmla="*/ 727075 w 1124"/>
                  <a:gd name="T13" fmla="*/ 425450 h 1078"/>
                  <a:gd name="T14" fmla="*/ 727075 w 1124"/>
                  <a:gd name="T15" fmla="*/ 425450 h 1078"/>
                  <a:gd name="T16" fmla="*/ 730250 w 1124"/>
                  <a:gd name="T17" fmla="*/ 485775 h 1078"/>
                  <a:gd name="T18" fmla="*/ 730250 w 1124"/>
                  <a:gd name="T19" fmla="*/ 631825 h 1078"/>
                  <a:gd name="T20" fmla="*/ 730250 w 1124"/>
                  <a:gd name="T21" fmla="*/ 1073150 h 1078"/>
                  <a:gd name="T22" fmla="*/ 727075 w 1124"/>
                  <a:gd name="T23" fmla="*/ 1511300 h 1078"/>
                  <a:gd name="T24" fmla="*/ 727075 w 1124"/>
                  <a:gd name="T25" fmla="*/ 1657350 h 1078"/>
                  <a:gd name="T26" fmla="*/ 730250 w 1124"/>
                  <a:gd name="T27" fmla="*/ 1711325 h 1078"/>
                  <a:gd name="T28" fmla="*/ 730250 w 1124"/>
                  <a:gd name="T29" fmla="*/ 1711325 h 1078"/>
                  <a:gd name="T30" fmla="*/ 777875 w 1124"/>
                  <a:gd name="T31" fmla="*/ 1701800 h 1078"/>
                  <a:gd name="T32" fmla="*/ 895350 w 1124"/>
                  <a:gd name="T33" fmla="*/ 1666875 h 1078"/>
                  <a:gd name="T34" fmla="*/ 1247775 w 1124"/>
                  <a:gd name="T35" fmla="*/ 1565275 h 1078"/>
                  <a:gd name="T36" fmla="*/ 1600200 w 1124"/>
                  <a:gd name="T37" fmla="*/ 1457325 h 1078"/>
                  <a:gd name="T38" fmla="*/ 1714500 w 1124"/>
                  <a:gd name="T39" fmla="*/ 1419225 h 1078"/>
                  <a:gd name="T40" fmla="*/ 1762125 w 1124"/>
                  <a:gd name="T41" fmla="*/ 1403350 h 1078"/>
                  <a:gd name="T42" fmla="*/ 1762125 w 1124"/>
                  <a:gd name="T43" fmla="*/ 1403350 h 1078"/>
                  <a:gd name="T44" fmla="*/ 1765300 w 1124"/>
                  <a:gd name="T45" fmla="*/ 1349375 h 1078"/>
                  <a:gd name="T46" fmla="*/ 1768475 w 1124"/>
                  <a:gd name="T47" fmla="*/ 1209675 h 1078"/>
                  <a:gd name="T48" fmla="*/ 1778000 w 1124"/>
                  <a:gd name="T49" fmla="*/ 790575 h 1078"/>
                  <a:gd name="T50" fmla="*/ 1784350 w 1124"/>
                  <a:gd name="T51" fmla="*/ 374650 h 1078"/>
                  <a:gd name="T52" fmla="*/ 1784350 w 1124"/>
                  <a:gd name="T53" fmla="*/ 234950 h 1078"/>
                  <a:gd name="T54" fmla="*/ 1781175 w 1124"/>
                  <a:gd name="T55" fmla="*/ 196850 h 1078"/>
                  <a:gd name="T56" fmla="*/ 1781175 w 1124"/>
                  <a:gd name="T57" fmla="*/ 180975 h 1078"/>
                  <a:gd name="T58" fmla="*/ 1781175 w 1124"/>
                  <a:gd name="T59" fmla="*/ 180975 h 1078"/>
                  <a:gd name="T60" fmla="*/ 1657350 w 1124"/>
                  <a:gd name="T61" fmla="*/ 149225 h 1078"/>
                  <a:gd name="T62" fmla="*/ 1403350 w 1124"/>
                  <a:gd name="T63" fmla="*/ 85725 h 1078"/>
                  <a:gd name="T64" fmla="*/ 1152525 w 1124"/>
                  <a:gd name="T65" fmla="*/ 25400 h 1078"/>
                  <a:gd name="T66" fmla="*/ 1035050 w 1124"/>
                  <a:gd name="T67" fmla="*/ 0 h 1078"/>
                  <a:gd name="T68" fmla="*/ 1035050 w 1124"/>
                  <a:gd name="T69" fmla="*/ 0 h 1078"/>
                  <a:gd name="T70" fmla="*/ 508000 w 1124"/>
                  <a:gd name="T71" fmla="*/ 104775 h 1078"/>
                  <a:gd name="T72" fmla="*/ 317500 w 1124"/>
                  <a:gd name="T73" fmla="*/ 142875 h 1078"/>
                  <a:gd name="T74" fmla="*/ 152400 w 1124"/>
                  <a:gd name="T75" fmla="*/ 180975 h 1078"/>
                  <a:gd name="T76" fmla="*/ 38100 w 1124"/>
                  <a:gd name="T77" fmla="*/ 206375 h 1078"/>
                  <a:gd name="T78" fmla="*/ 9525 w 1124"/>
                  <a:gd name="T79" fmla="*/ 215900 h 1078"/>
                  <a:gd name="T80" fmla="*/ 3175 w 1124"/>
                  <a:gd name="T81" fmla="*/ 222250 h 1078"/>
                  <a:gd name="T82" fmla="*/ 0 w 1124"/>
                  <a:gd name="T83" fmla="*/ 222250 h 1078"/>
                  <a:gd name="T84" fmla="*/ 0 w 1124"/>
                  <a:gd name="T85" fmla="*/ 222250 h 10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4"/>
                  <a:gd name="T130" fmla="*/ 0 h 1078"/>
                  <a:gd name="T131" fmla="*/ 1124 w 1124"/>
                  <a:gd name="T132" fmla="*/ 1078 h 10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4" h="1078">
                    <a:moveTo>
                      <a:pt x="0" y="140"/>
                    </a:moveTo>
                    <a:lnTo>
                      <a:pt x="0" y="140"/>
                    </a:lnTo>
                    <a:lnTo>
                      <a:pt x="228" y="200"/>
                    </a:lnTo>
                    <a:lnTo>
                      <a:pt x="384" y="244"/>
                    </a:lnTo>
                    <a:lnTo>
                      <a:pt x="438" y="260"/>
                    </a:lnTo>
                    <a:lnTo>
                      <a:pt x="452" y="264"/>
                    </a:lnTo>
                    <a:lnTo>
                      <a:pt x="458" y="268"/>
                    </a:lnTo>
                    <a:lnTo>
                      <a:pt x="460" y="306"/>
                    </a:lnTo>
                    <a:lnTo>
                      <a:pt x="460" y="398"/>
                    </a:lnTo>
                    <a:lnTo>
                      <a:pt x="460" y="676"/>
                    </a:lnTo>
                    <a:lnTo>
                      <a:pt x="458" y="952"/>
                    </a:lnTo>
                    <a:lnTo>
                      <a:pt x="458" y="1044"/>
                    </a:lnTo>
                    <a:lnTo>
                      <a:pt x="460" y="1078"/>
                    </a:lnTo>
                    <a:lnTo>
                      <a:pt x="490" y="1072"/>
                    </a:lnTo>
                    <a:lnTo>
                      <a:pt x="564" y="1050"/>
                    </a:lnTo>
                    <a:lnTo>
                      <a:pt x="786" y="986"/>
                    </a:lnTo>
                    <a:lnTo>
                      <a:pt x="1008" y="918"/>
                    </a:lnTo>
                    <a:lnTo>
                      <a:pt x="1080" y="894"/>
                    </a:lnTo>
                    <a:lnTo>
                      <a:pt x="1110" y="884"/>
                    </a:lnTo>
                    <a:lnTo>
                      <a:pt x="1112" y="850"/>
                    </a:lnTo>
                    <a:lnTo>
                      <a:pt x="1114" y="762"/>
                    </a:lnTo>
                    <a:lnTo>
                      <a:pt x="1120" y="498"/>
                    </a:lnTo>
                    <a:lnTo>
                      <a:pt x="1124" y="236"/>
                    </a:lnTo>
                    <a:lnTo>
                      <a:pt x="1124" y="148"/>
                    </a:lnTo>
                    <a:lnTo>
                      <a:pt x="1122" y="124"/>
                    </a:lnTo>
                    <a:lnTo>
                      <a:pt x="1122" y="114"/>
                    </a:lnTo>
                    <a:lnTo>
                      <a:pt x="1044" y="94"/>
                    </a:lnTo>
                    <a:lnTo>
                      <a:pt x="884" y="54"/>
                    </a:lnTo>
                    <a:lnTo>
                      <a:pt x="726" y="16"/>
                    </a:lnTo>
                    <a:lnTo>
                      <a:pt x="652" y="0"/>
                    </a:lnTo>
                    <a:lnTo>
                      <a:pt x="320" y="66"/>
                    </a:lnTo>
                    <a:lnTo>
                      <a:pt x="200" y="90"/>
                    </a:lnTo>
                    <a:lnTo>
                      <a:pt x="96" y="114"/>
                    </a:lnTo>
                    <a:lnTo>
                      <a:pt x="24" y="130"/>
                    </a:lnTo>
                    <a:lnTo>
                      <a:pt x="6" y="136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9" name="Freeform 229"/>
              <p:cNvSpPr>
                <a:spLocks/>
              </p:cNvSpPr>
              <p:nvPr/>
            </p:nvSpPr>
            <p:spPr bwMode="auto">
              <a:xfrm>
                <a:off x="13603288" y="2906713"/>
                <a:ext cx="212725" cy="82550"/>
              </a:xfrm>
              <a:custGeom>
                <a:avLst/>
                <a:gdLst>
                  <a:gd name="T0" fmla="*/ 19050 w 134"/>
                  <a:gd name="T1" fmla="*/ 0 h 52"/>
                  <a:gd name="T2" fmla="*/ 19050 w 134"/>
                  <a:gd name="T3" fmla="*/ 0 h 52"/>
                  <a:gd name="T4" fmla="*/ 0 w 134"/>
                  <a:gd name="T5" fmla="*/ 9525 h 52"/>
                  <a:gd name="T6" fmla="*/ 0 w 134"/>
                  <a:gd name="T7" fmla="*/ 9525 h 52"/>
                  <a:gd name="T8" fmla="*/ 120650 w 134"/>
                  <a:gd name="T9" fmla="*/ 47625 h 52"/>
                  <a:gd name="T10" fmla="*/ 187325 w 134"/>
                  <a:gd name="T11" fmla="*/ 63500 h 52"/>
                  <a:gd name="T12" fmla="*/ 187325 w 134"/>
                  <a:gd name="T13" fmla="*/ 63500 h 52"/>
                  <a:gd name="T14" fmla="*/ 196850 w 134"/>
                  <a:gd name="T15" fmla="*/ 66675 h 52"/>
                  <a:gd name="T16" fmla="*/ 200025 w 134"/>
                  <a:gd name="T17" fmla="*/ 73025 h 52"/>
                  <a:gd name="T18" fmla="*/ 196850 w 134"/>
                  <a:gd name="T19" fmla="*/ 82550 h 52"/>
                  <a:gd name="T20" fmla="*/ 196850 w 134"/>
                  <a:gd name="T21" fmla="*/ 82550 h 52"/>
                  <a:gd name="T22" fmla="*/ 206375 w 134"/>
                  <a:gd name="T23" fmla="*/ 79375 h 52"/>
                  <a:gd name="T24" fmla="*/ 212725 w 134"/>
                  <a:gd name="T25" fmla="*/ 73025 h 52"/>
                  <a:gd name="T26" fmla="*/ 212725 w 134"/>
                  <a:gd name="T27" fmla="*/ 66675 h 52"/>
                  <a:gd name="T28" fmla="*/ 212725 w 134"/>
                  <a:gd name="T29" fmla="*/ 66675 h 52"/>
                  <a:gd name="T30" fmla="*/ 196850 w 134"/>
                  <a:gd name="T31" fmla="*/ 57150 h 52"/>
                  <a:gd name="T32" fmla="*/ 152400 w 134"/>
                  <a:gd name="T33" fmla="*/ 41275 h 52"/>
                  <a:gd name="T34" fmla="*/ 19050 w 134"/>
                  <a:gd name="T35" fmla="*/ 0 h 52"/>
                  <a:gd name="T36" fmla="*/ 19050 w 134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4"/>
                  <a:gd name="T58" fmla="*/ 0 h 52"/>
                  <a:gd name="T59" fmla="*/ 134 w 134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4" h="5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76" y="30"/>
                    </a:lnTo>
                    <a:lnTo>
                      <a:pt x="118" y="40"/>
                    </a:lnTo>
                    <a:lnTo>
                      <a:pt x="124" y="42"/>
                    </a:lnTo>
                    <a:lnTo>
                      <a:pt x="126" y="46"/>
                    </a:lnTo>
                    <a:lnTo>
                      <a:pt x="124" y="52"/>
                    </a:lnTo>
                    <a:lnTo>
                      <a:pt x="130" y="50"/>
                    </a:lnTo>
                    <a:lnTo>
                      <a:pt x="134" y="46"/>
                    </a:lnTo>
                    <a:lnTo>
                      <a:pt x="134" y="42"/>
                    </a:lnTo>
                    <a:lnTo>
                      <a:pt x="124" y="36"/>
                    </a:lnTo>
                    <a:lnTo>
                      <a:pt x="96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0" name="Freeform 230"/>
              <p:cNvSpPr>
                <a:spLocks/>
              </p:cNvSpPr>
              <p:nvPr/>
            </p:nvSpPr>
            <p:spPr bwMode="auto">
              <a:xfrm>
                <a:off x="13054013" y="2767013"/>
                <a:ext cx="228600" cy="60325"/>
              </a:xfrm>
              <a:custGeom>
                <a:avLst/>
                <a:gdLst>
                  <a:gd name="T0" fmla="*/ 228600 w 144"/>
                  <a:gd name="T1" fmla="*/ 50800 h 38"/>
                  <a:gd name="T2" fmla="*/ 228600 w 144"/>
                  <a:gd name="T3" fmla="*/ 50800 h 38"/>
                  <a:gd name="T4" fmla="*/ 34925 w 144"/>
                  <a:gd name="T5" fmla="*/ 0 h 38"/>
                  <a:gd name="T6" fmla="*/ 34925 w 144"/>
                  <a:gd name="T7" fmla="*/ 0 h 38"/>
                  <a:gd name="T8" fmla="*/ 25400 w 144"/>
                  <a:gd name="T9" fmla="*/ 0 h 38"/>
                  <a:gd name="T10" fmla="*/ 19050 w 144"/>
                  <a:gd name="T11" fmla="*/ 3175 h 38"/>
                  <a:gd name="T12" fmla="*/ 6350 w 144"/>
                  <a:gd name="T13" fmla="*/ 9525 h 38"/>
                  <a:gd name="T14" fmla="*/ 0 w 144"/>
                  <a:gd name="T15" fmla="*/ 19050 h 38"/>
                  <a:gd name="T16" fmla="*/ 0 w 144"/>
                  <a:gd name="T17" fmla="*/ 22225 h 38"/>
                  <a:gd name="T18" fmla="*/ 15875 w 144"/>
                  <a:gd name="T19" fmla="*/ 9525 h 38"/>
                  <a:gd name="T20" fmla="*/ 15875 w 144"/>
                  <a:gd name="T21" fmla="*/ 9525 h 38"/>
                  <a:gd name="T22" fmla="*/ 25400 w 144"/>
                  <a:gd name="T23" fmla="*/ 9525 h 38"/>
                  <a:gd name="T24" fmla="*/ 38100 w 144"/>
                  <a:gd name="T25" fmla="*/ 12700 h 38"/>
                  <a:gd name="T26" fmla="*/ 107950 w 144"/>
                  <a:gd name="T27" fmla="*/ 31750 h 38"/>
                  <a:gd name="T28" fmla="*/ 107950 w 144"/>
                  <a:gd name="T29" fmla="*/ 31750 h 38"/>
                  <a:gd name="T30" fmla="*/ 219075 w 144"/>
                  <a:gd name="T31" fmla="*/ 60325 h 38"/>
                  <a:gd name="T32" fmla="*/ 219075 w 144"/>
                  <a:gd name="T33" fmla="*/ 60325 h 38"/>
                  <a:gd name="T34" fmla="*/ 228600 w 144"/>
                  <a:gd name="T35" fmla="*/ 50800 h 38"/>
                  <a:gd name="T36" fmla="*/ 228600 w 144"/>
                  <a:gd name="T37" fmla="*/ 5080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38"/>
                  <a:gd name="T59" fmla="*/ 144 w 144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38">
                    <a:moveTo>
                      <a:pt x="144" y="32"/>
                    </a:moveTo>
                    <a:lnTo>
                      <a:pt x="144" y="3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4" y="8"/>
                    </a:lnTo>
                    <a:lnTo>
                      <a:pt x="68" y="20"/>
                    </a:lnTo>
                    <a:lnTo>
                      <a:pt x="138" y="38"/>
                    </a:lnTo>
                    <a:lnTo>
                      <a:pt x="144" y="32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1" name="Freeform 231"/>
              <p:cNvSpPr>
                <a:spLocks/>
              </p:cNvSpPr>
              <p:nvPr/>
            </p:nvSpPr>
            <p:spPr bwMode="auto">
              <a:xfrm>
                <a:off x="13282613" y="2595563"/>
                <a:ext cx="1352550" cy="311150"/>
              </a:xfrm>
              <a:custGeom>
                <a:avLst/>
                <a:gdLst>
                  <a:gd name="T0" fmla="*/ 149225 w 852"/>
                  <a:gd name="T1" fmla="*/ 254000 h 196"/>
                  <a:gd name="T2" fmla="*/ 149225 w 852"/>
                  <a:gd name="T3" fmla="*/ 254000 h 196"/>
                  <a:gd name="T4" fmla="*/ 1133475 w 852"/>
                  <a:gd name="T5" fmla="*/ 41275 h 196"/>
                  <a:gd name="T6" fmla="*/ 1152525 w 852"/>
                  <a:gd name="T7" fmla="*/ 44450 h 196"/>
                  <a:gd name="T8" fmla="*/ 1152525 w 852"/>
                  <a:gd name="T9" fmla="*/ 44450 h 196"/>
                  <a:gd name="T10" fmla="*/ 654050 w 852"/>
                  <a:gd name="T11" fmla="*/ 152400 h 196"/>
                  <a:gd name="T12" fmla="*/ 314325 w 852"/>
                  <a:gd name="T13" fmla="*/ 225425 h 196"/>
                  <a:gd name="T14" fmla="*/ 206375 w 852"/>
                  <a:gd name="T15" fmla="*/ 250825 h 196"/>
                  <a:gd name="T16" fmla="*/ 177800 w 852"/>
                  <a:gd name="T17" fmla="*/ 260350 h 196"/>
                  <a:gd name="T18" fmla="*/ 171450 w 852"/>
                  <a:gd name="T19" fmla="*/ 263525 h 196"/>
                  <a:gd name="T20" fmla="*/ 171450 w 852"/>
                  <a:gd name="T21" fmla="*/ 263525 h 196"/>
                  <a:gd name="T22" fmla="*/ 339725 w 852"/>
                  <a:gd name="T23" fmla="*/ 311150 h 196"/>
                  <a:gd name="T24" fmla="*/ 342900 w 852"/>
                  <a:gd name="T25" fmla="*/ 311150 h 196"/>
                  <a:gd name="T26" fmla="*/ 342900 w 852"/>
                  <a:gd name="T27" fmla="*/ 311150 h 196"/>
                  <a:gd name="T28" fmla="*/ 850900 w 852"/>
                  <a:gd name="T29" fmla="*/ 196850 h 196"/>
                  <a:gd name="T30" fmla="*/ 1352550 w 852"/>
                  <a:gd name="T31" fmla="*/ 82550 h 196"/>
                  <a:gd name="T32" fmla="*/ 1012825 w 852"/>
                  <a:gd name="T33" fmla="*/ 0 h 196"/>
                  <a:gd name="T34" fmla="*/ 1012825 w 852"/>
                  <a:gd name="T35" fmla="*/ 0 h 196"/>
                  <a:gd name="T36" fmla="*/ 514350 w 852"/>
                  <a:gd name="T37" fmla="*/ 104775 h 196"/>
                  <a:gd name="T38" fmla="*/ 168275 w 852"/>
                  <a:gd name="T39" fmla="*/ 177800 h 196"/>
                  <a:gd name="T40" fmla="*/ 53975 w 852"/>
                  <a:gd name="T41" fmla="*/ 203200 h 196"/>
                  <a:gd name="T42" fmla="*/ 6350 w 852"/>
                  <a:gd name="T43" fmla="*/ 215900 h 196"/>
                  <a:gd name="T44" fmla="*/ 6350 w 852"/>
                  <a:gd name="T45" fmla="*/ 215900 h 196"/>
                  <a:gd name="T46" fmla="*/ 0 w 852"/>
                  <a:gd name="T47" fmla="*/ 222250 h 196"/>
                  <a:gd name="T48" fmla="*/ 0 w 852"/>
                  <a:gd name="T49" fmla="*/ 222250 h 196"/>
                  <a:gd name="T50" fmla="*/ 101600 w 852"/>
                  <a:gd name="T51" fmla="*/ 244475 h 196"/>
                  <a:gd name="T52" fmla="*/ 149225 w 852"/>
                  <a:gd name="T53" fmla="*/ 254000 h 196"/>
                  <a:gd name="T54" fmla="*/ 149225 w 852"/>
                  <a:gd name="T55" fmla="*/ 254000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2"/>
                  <a:gd name="T85" fmla="*/ 0 h 196"/>
                  <a:gd name="T86" fmla="*/ 852 w 852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2" h="196">
                    <a:moveTo>
                      <a:pt x="94" y="160"/>
                    </a:moveTo>
                    <a:lnTo>
                      <a:pt x="94" y="160"/>
                    </a:lnTo>
                    <a:lnTo>
                      <a:pt x="714" y="26"/>
                    </a:lnTo>
                    <a:lnTo>
                      <a:pt x="726" y="28"/>
                    </a:lnTo>
                    <a:lnTo>
                      <a:pt x="412" y="96"/>
                    </a:lnTo>
                    <a:lnTo>
                      <a:pt x="198" y="142"/>
                    </a:lnTo>
                    <a:lnTo>
                      <a:pt x="130" y="158"/>
                    </a:lnTo>
                    <a:lnTo>
                      <a:pt x="112" y="164"/>
                    </a:lnTo>
                    <a:lnTo>
                      <a:pt x="108" y="166"/>
                    </a:lnTo>
                    <a:lnTo>
                      <a:pt x="214" y="196"/>
                    </a:lnTo>
                    <a:lnTo>
                      <a:pt x="216" y="196"/>
                    </a:lnTo>
                    <a:lnTo>
                      <a:pt x="536" y="124"/>
                    </a:lnTo>
                    <a:lnTo>
                      <a:pt x="852" y="52"/>
                    </a:lnTo>
                    <a:lnTo>
                      <a:pt x="638" y="0"/>
                    </a:lnTo>
                    <a:lnTo>
                      <a:pt x="324" y="66"/>
                    </a:lnTo>
                    <a:lnTo>
                      <a:pt x="106" y="112"/>
                    </a:lnTo>
                    <a:lnTo>
                      <a:pt x="34" y="128"/>
                    </a:lnTo>
                    <a:lnTo>
                      <a:pt x="4" y="136"/>
                    </a:lnTo>
                    <a:lnTo>
                      <a:pt x="0" y="140"/>
                    </a:lnTo>
                    <a:lnTo>
                      <a:pt x="64" y="154"/>
                    </a:lnTo>
                    <a:lnTo>
                      <a:pt x="94" y="1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2" name="Freeform 232"/>
              <p:cNvSpPr>
                <a:spLocks/>
              </p:cNvSpPr>
              <p:nvPr/>
            </p:nvSpPr>
            <p:spPr bwMode="auto">
              <a:xfrm>
                <a:off x="13254038" y="2827338"/>
                <a:ext cx="349250" cy="473075"/>
              </a:xfrm>
              <a:custGeom>
                <a:avLst/>
                <a:gdLst>
                  <a:gd name="T0" fmla="*/ 187325 w 220"/>
                  <a:gd name="T1" fmla="*/ 31750 h 298"/>
                  <a:gd name="T2" fmla="*/ 187325 w 220"/>
                  <a:gd name="T3" fmla="*/ 31750 h 298"/>
                  <a:gd name="T4" fmla="*/ 187325 w 220"/>
                  <a:gd name="T5" fmla="*/ 31750 h 298"/>
                  <a:gd name="T6" fmla="*/ 180975 w 220"/>
                  <a:gd name="T7" fmla="*/ 34925 h 298"/>
                  <a:gd name="T8" fmla="*/ 168275 w 220"/>
                  <a:gd name="T9" fmla="*/ 38100 h 298"/>
                  <a:gd name="T10" fmla="*/ 155575 w 220"/>
                  <a:gd name="T11" fmla="*/ 34925 h 298"/>
                  <a:gd name="T12" fmla="*/ 155575 w 220"/>
                  <a:gd name="T13" fmla="*/ 34925 h 298"/>
                  <a:gd name="T14" fmla="*/ 104775 w 220"/>
                  <a:gd name="T15" fmla="*/ 22225 h 298"/>
                  <a:gd name="T16" fmla="*/ 19050 w 220"/>
                  <a:gd name="T17" fmla="*/ 0 h 298"/>
                  <a:gd name="T18" fmla="*/ 19050 w 220"/>
                  <a:gd name="T19" fmla="*/ 0 h 298"/>
                  <a:gd name="T20" fmla="*/ 9525 w 220"/>
                  <a:gd name="T21" fmla="*/ 12700 h 298"/>
                  <a:gd name="T22" fmla="*/ 6350 w 220"/>
                  <a:gd name="T23" fmla="*/ 19050 h 298"/>
                  <a:gd name="T24" fmla="*/ 6350 w 220"/>
                  <a:gd name="T25" fmla="*/ 25400 h 298"/>
                  <a:gd name="T26" fmla="*/ 6350 w 220"/>
                  <a:gd name="T27" fmla="*/ 25400 h 298"/>
                  <a:gd name="T28" fmla="*/ 0 w 220"/>
                  <a:gd name="T29" fmla="*/ 371475 h 298"/>
                  <a:gd name="T30" fmla="*/ 330200 w 220"/>
                  <a:gd name="T31" fmla="*/ 473075 h 298"/>
                  <a:gd name="T32" fmla="*/ 330200 w 220"/>
                  <a:gd name="T33" fmla="*/ 473075 h 298"/>
                  <a:gd name="T34" fmla="*/ 330200 w 220"/>
                  <a:gd name="T35" fmla="*/ 292100 h 298"/>
                  <a:gd name="T36" fmla="*/ 333375 w 220"/>
                  <a:gd name="T37" fmla="*/ 165100 h 298"/>
                  <a:gd name="T38" fmla="*/ 333375 w 220"/>
                  <a:gd name="T39" fmla="*/ 120650 h 298"/>
                  <a:gd name="T40" fmla="*/ 336550 w 220"/>
                  <a:gd name="T41" fmla="*/ 101600 h 298"/>
                  <a:gd name="T42" fmla="*/ 336550 w 220"/>
                  <a:gd name="T43" fmla="*/ 101600 h 298"/>
                  <a:gd name="T44" fmla="*/ 349250 w 220"/>
                  <a:gd name="T45" fmla="*/ 88900 h 298"/>
                  <a:gd name="T46" fmla="*/ 349250 w 220"/>
                  <a:gd name="T47" fmla="*/ 88900 h 298"/>
                  <a:gd name="T48" fmla="*/ 254000 w 220"/>
                  <a:gd name="T49" fmla="*/ 60325 h 298"/>
                  <a:gd name="T50" fmla="*/ 209550 w 220"/>
                  <a:gd name="T51" fmla="*/ 44450 h 298"/>
                  <a:gd name="T52" fmla="*/ 209550 w 220"/>
                  <a:gd name="T53" fmla="*/ 44450 h 298"/>
                  <a:gd name="T54" fmla="*/ 187325 w 220"/>
                  <a:gd name="T55" fmla="*/ 31750 h 298"/>
                  <a:gd name="T56" fmla="*/ 187325 w 220"/>
                  <a:gd name="T57" fmla="*/ 31750 h 2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0"/>
                  <a:gd name="T88" fmla="*/ 0 h 298"/>
                  <a:gd name="T89" fmla="*/ 220 w 220"/>
                  <a:gd name="T90" fmla="*/ 298 h 2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0" h="298">
                    <a:moveTo>
                      <a:pt x="118" y="20"/>
                    </a:moveTo>
                    <a:lnTo>
                      <a:pt x="118" y="20"/>
                    </a:lnTo>
                    <a:lnTo>
                      <a:pt x="114" y="22"/>
                    </a:lnTo>
                    <a:lnTo>
                      <a:pt x="106" y="24"/>
                    </a:lnTo>
                    <a:lnTo>
                      <a:pt x="98" y="22"/>
                    </a:lnTo>
                    <a:lnTo>
                      <a:pt x="66" y="14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0" y="234"/>
                    </a:lnTo>
                    <a:lnTo>
                      <a:pt x="208" y="298"/>
                    </a:lnTo>
                    <a:lnTo>
                      <a:pt x="208" y="184"/>
                    </a:lnTo>
                    <a:lnTo>
                      <a:pt x="210" y="104"/>
                    </a:lnTo>
                    <a:lnTo>
                      <a:pt x="210" y="76"/>
                    </a:lnTo>
                    <a:lnTo>
                      <a:pt x="212" y="64"/>
                    </a:lnTo>
                    <a:lnTo>
                      <a:pt x="220" y="56"/>
                    </a:lnTo>
                    <a:lnTo>
                      <a:pt x="160" y="38"/>
                    </a:lnTo>
                    <a:lnTo>
                      <a:pt x="132" y="28"/>
                    </a:lnTo>
                    <a:lnTo>
                      <a:pt x="118" y="2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3" name="Freeform 233"/>
              <p:cNvSpPr>
                <a:spLocks/>
              </p:cNvSpPr>
              <p:nvPr/>
            </p:nvSpPr>
            <p:spPr bwMode="auto">
              <a:xfrm>
                <a:off x="13273088" y="2630488"/>
                <a:ext cx="1177925" cy="285750"/>
              </a:xfrm>
              <a:custGeom>
                <a:avLst/>
                <a:gdLst>
                  <a:gd name="T0" fmla="*/ 180975 w 742"/>
                  <a:gd name="T1" fmla="*/ 228600 h 180"/>
                  <a:gd name="T2" fmla="*/ 180975 w 742"/>
                  <a:gd name="T3" fmla="*/ 228600 h 180"/>
                  <a:gd name="T4" fmla="*/ 187325 w 742"/>
                  <a:gd name="T5" fmla="*/ 225425 h 180"/>
                  <a:gd name="T6" fmla="*/ 215900 w 742"/>
                  <a:gd name="T7" fmla="*/ 215900 h 180"/>
                  <a:gd name="T8" fmla="*/ 327025 w 742"/>
                  <a:gd name="T9" fmla="*/ 190500 h 180"/>
                  <a:gd name="T10" fmla="*/ 669925 w 742"/>
                  <a:gd name="T11" fmla="*/ 114300 h 180"/>
                  <a:gd name="T12" fmla="*/ 1177925 w 742"/>
                  <a:gd name="T13" fmla="*/ 6350 h 180"/>
                  <a:gd name="T14" fmla="*/ 1162050 w 742"/>
                  <a:gd name="T15" fmla="*/ 0 h 180"/>
                  <a:gd name="T16" fmla="*/ 1162050 w 742"/>
                  <a:gd name="T17" fmla="*/ 0 h 180"/>
                  <a:gd name="T18" fmla="*/ 158750 w 742"/>
                  <a:gd name="T19" fmla="*/ 219075 h 180"/>
                  <a:gd name="T20" fmla="*/ 158750 w 742"/>
                  <a:gd name="T21" fmla="*/ 219075 h 180"/>
                  <a:gd name="T22" fmla="*/ 111125 w 742"/>
                  <a:gd name="T23" fmla="*/ 209550 h 180"/>
                  <a:gd name="T24" fmla="*/ 9525 w 742"/>
                  <a:gd name="T25" fmla="*/ 187325 h 180"/>
                  <a:gd name="T26" fmla="*/ 9525 w 742"/>
                  <a:gd name="T27" fmla="*/ 187325 h 180"/>
                  <a:gd name="T28" fmla="*/ 0 w 742"/>
                  <a:gd name="T29" fmla="*/ 196850 h 180"/>
                  <a:gd name="T30" fmla="*/ 0 w 742"/>
                  <a:gd name="T31" fmla="*/ 196850 h 180"/>
                  <a:gd name="T32" fmla="*/ 85725 w 742"/>
                  <a:gd name="T33" fmla="*/ 219075 h 180"/>
                  <a:gd name="T34" fmla="*/ 136525 w 742"/>
                  <a:gd name="T35" fmla="*/ 231775 h 180"/>
                  <a:gd name="T36" fmla="*/ 136525 w 742"/>
                  <a:gd name="T37" fmla="*/ 231775 h 180"/>
                  <a:gd name="T38" fmla="*/ 149225 w 742"/>
                  <a:gd name="T39" fmla="*/ 234950 h 180"/>
                  <a:gd name="T40" fmla="*/ 161925 w 742"/>
                  <a:gd name="T41" fmla="*/ 231775 h 180"/>
                  <a:gd name="T42" fmla="*/ 168275 w 742"/>
                  <a:gd name="T43" fmla="*/ 228600 h 180"/>
                  <a:gd name="T44" fmla="*/ 168275 w 742"/>
                  <a:gd name="T45" fmla="*/ 228600 h 180"/>
                  <a:gd name="T46" fmla="*/ 168275 w 742"/>
                  <a:gd name="T47" fmla="*/ 228600 h 180"/>
                  <a:gd name="T48" fmla="*/ 190500 w 742"/>
                  <a:gd name="T49" fmla="*/ 241300 h 180"/>
                  <a:gd name="T50" fmla="*/ 190500 w 742"/>
                  <a:gd name="T51" fmla="*/ 241300 h 180"/>
                  <a:gd name="T52" fmla="*/ 234950 w 742"/>
                  <a:gd name="T53" fmla="*/ 257175 h 180"/>
                  <a:gd name="T54" fmla="*/ 330200 w 742"/>
                  <a:gd name="T55" fmla="*/ 285750 h 180"/>
                  <a:gd name="T56" fmla="*/ 330200 w 742"/>
                  <a:gd name="T57" fmla="*/ 285750 h 180"/>
                  <a:gd name="T58" fmla="*/ 349250 w 742"/>
                  <a:gd name="T59" fmla="*/ 276225 h 180"/>
                  <a:gd name="T60" fmla="*/ 349250 w 742"/>
                  <a:gd name="T61" fmla="*/ 276225 h 180"/>
                  <a:gd name="T62" fmla="*/ 180975 w 742"/>
                  <a:gd name="T63" fmla="*/ 228600 h 180"/>
                  <a:gd name="T64" fmla="*/ 180975 w 742"/>
                  <a:gd name="T65" fmla="*/ 228600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2"/>
                  <a:gd name="T100" fmla="*/ 0 h 180"/>
                  <a:gd name="T101" fmla="*/ 742 w 742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2" h="180">
                    <a:moveTo>
                      <a:pt x="114" y="144"/>
                    </a:moveTo>
                    <a:lnTo>
                      <a:pt x="114" y="144"/>
                    </a:lnTo>
                    <a:lnTo>
                      <a:pt x="118" y="142"/>
                    </a:lnTo>
                    <a:lnTo>
                      <a:pt x="136" y="136"/>
                    </a:lnTo>
                    <a:lnTo>
                      <a:pt x="206" y="120"/>
                    </a:lnTo>
                    <a:lnTo>
                      <a:pt x="422" y="72"/>
                    </a:lnTo>
                    <a:lnTo>
                      <a:pt x="742" y="4"/>
                    </a:lnTo>
                    <a:lnTo>
                      <a:pt x="732" y="0"/>
                    </a:lnTo>
                    <a:lnTo>
                      <a:pt x="100" y="138"/>
                    </a:lnTo>
                    <a:lnTo>
                      <a:pt x="70" y="132"/>
                    </a:lnTo>
                    <a:lnTo>
                      <a:pt x="6" y="118"/>
                    </a:lnTo>
                    <a:lnTo>
                      <a:pt x="0" y="124"/>
                    </a:lnTo>
                    <a:lnTo>
                      <a:pt x="54" y="138"/>
                    </a:lnTo>
                    <a:lnTo>
                      <a:pt x="86" y="146"/>
                    </a:lnTo>
                    <a:lnTo>
                      <a:pt x="94" y="148"/>
                    </a:lnTo>
                    <a:lnTo>
                      <a:pt x="102" y="146"/>
                    </a:lnTo>
                    <a:lnTo>
                      <a:pt x="106" y="144"/>
                    </a:lnTo>
                    <a:lnTo>
                      <a:pt x="120" y="152"/>
                    </a:lnTo>
                    <a:lnTo>
                      <a:pt x="148" y="162"/>
                    </a:lnTo>
                    <a:lnTo>
                      <a:pt x="208" y="180"/>
                    </a:lnTo>
                    <a:lnTo>
                      <a:pt x="220" y="174"/>
                    </a:lnTo>
                    <a:lnTo>
                      <a:pt x="114" y="144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04" name="Freeform 234"/>
              <p:cNvSpPr>
                <a:spLocks/>
              </p:cNvSpPr>
              <p:nvPr/>
            </p:nvSpPr>
            <p:spPr bwMode="auto">
              <a:xfrm>
                <a:off x="13225463" y="3541713"/>
                <a:ext cx="327025" cy="644525"/>
              </a:xfrm>
              <a:custGeom>
                <a:avLst/>
                <a:gdLst>
                  <a:gd name="T0" fmla="*/ 323850 w 206"/>
                  <a:gd name="T1" fmla="*/ 95250 h 406"/>
                  <a:gd name="T2" fmla="*/ 3175 w 206"/>
                  <a:gd name="T3" fmla="*/ 0 h 406"/>
                  <a:gd name="T4" fmla="*/ 3175 w 206"/>
                  <a:gd name="T5" fmla="*/ 0 h 406"/>
                  <a:gd name="T6" fmla="*/ 0 w 206"/>
                  <a:gd name="T7" fmla="*/ 257175 h 406"/>
                  <a:gd name="T8" fmla="*/ 0 w 206"/>
                  <a:gd name="T9" fmla="*/ 527050 h 406"/>
                  <a:gd name="T10" fmla="*/ 0 w 206"/>
                  <a:gd name="T11" fmla="*/ 527050 h 406"/>
                  <a:gd name="T12" fmla="*/ 15875 w 206"/>
                  <a:gd name="T13" fmla="*/ 533400 h 406"/>
                  <a:gd name="T14" fmla="*/ 50800 w 206"/>
                  <a:gd name="T15" fmla="*/ 549275 h 406"/>
                  <a:gd name="T16" fmla="*/ 165100 w 206"/>
                  <a:gd name="T17" fmla="*/ 590550 h 406"/>
                  <a:gd name="T18" fmla="*/ 327025 w 206"/>
                  <a:gd name="T19" fmla="*/ 644525 h 406"/>
                  <a:gd name="T20" fmla="*/ 323850 w 206"/>
                  <a:gd name="T21" fmla="*/ 9525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6"/>
                  <a:gd name="T34" fmla="*/ 0 h 406"/>
                  <a:gd name="T35" fmla="*/ 206 w 206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6" h="406">
                    <a:moveTo>
                      <a:pt x="204" y="60"/>
                    </a:moveTo>
                    <a:lnTo>
                      <a:pt x="2" y="0"/>
                    </a:lnTo>
                    <a:lnTo>
                      <a:pt x="0" y="162"/>
                    </a:lnTo>
                    <a:lnTo>
                      <a:pt x="0" y="332"/>
                    </a:lnTo>
                    <a:lnTo>
                      <a:pt x="10" y="336"/>
                    </a:lnTo>
                    <a:lnTo>
                      <a:pt x="32" y="346"/>
                    </a:lnTo>
                    <a:lnTo>
                      <a:pt x="104" y="372"/>
                    </a:lnTo>
                    <a:lnTo>
                      <a:pt x="206" y="406"/>
                    </a:lnTo>
                    <a:lnTo>
                      <a:pt x="204" y="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75" name="Gruppe 240"/>
            <p:cNvGrpSpPr>
              <a:grpSpLocks/>
            </p:cNvGrpSpPr>
            <p:nvPr/>
          </p:nvGrpSpPr>
          <p:grpSpPr bwMode="auto">
            <a:xfrm>
              <a:off x="2165093" y="1646769"/>
              <a:ext cx="429138" cy="407172"/>
              <a:chOff x="13047663" y="2554288"/>
              <a:chExt cx="1803400" cy="1711325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89" name="Freeform 227"/>
              <p:cNvSpPr>
                <a:spLocks/>
              </p:cNvSpPr>
              <p:nvPr/>
            </p:nvSpPr>
            <p:spPr bwMode="auto">
              <a:xfrm>
                <a:off x="13047663" y="2767013"/>
                <a:ext cx="781050" cy="1498600"/>
              </a:xfrm>
              <a:custGeom>
                <a:avLst/>
                <a:gdLst>
                  <a:gd name="T0" fmla="*/ 50800 w 492"/>
                  <a:gd name="T1" fmla="*/ 0 h 944"/>
                  <a:gd name="T2" fmla="*/ 50800 w 492"/>
                  <a:gd name="T3" fmla="*/ 0 h 944"/>
                  <a:gd name="T4" fmla="*/ 41275 w 492"/>
                  <a:gd name="T5" fmla="*/ 0 h 944"/>
                  <a:gd name="T6" fmla="*/ 25400 w 492"/>
                  <a:gd name="T7" fmla="*/ 3175 h 944"/>
                  <a:gd name="T8" fmla="*/ 15875 w 492"/>
                  <a:gd name="T9" fmla="*/ 6350 h 944"/>
                  <a:gd name="T10" fmla="*/ 9525 w 492"/>
                  <a:gd name="T11" fmla="*/ 12700 h 944"/>
                  <a:gd name="T12" fmla="*/ 3175 w 492"/>
                  <a:gd name="T13" fmla="*/ 22225 h 944"/>
                  <a:gd name="T14" fmla="*/ 0 w 492"/>
                  <a:gd name="T15" fmla="*/ 38100 h 944"/>
                  <a:gd name="T16" fmla="*/ 0 w 492"/>
                  <a:gd name="T17" fmla="*/ 38100 h 944"/>
                  <a:gd name="T18" fmla="*/ 0 w 492"/>
                  <a:gd name="T19" fmla="*/ 244475 h 944"/>
                  <a:gd name="T20" fmla="*/ 3175 w 492"/>
                  <a:gd name="T21" fmla="*/ 657225 h 944"/>
                  <a:gd name="T22" fmla="*/ 3175 w 492"/>
                  <a:gd name="T23" fmla="*/ 876300 h 944"/>
                  <a:gd name="T24" fmla="*/ 6350 w 492"/>
                  <a:gd name="T25" fmla="*/ 1063625 h 944"/>
                  <a:gd name="T26" fmla="*/ 12700 w 492"/>
                  <a:gd name="T27" fmla="*/ 1196975 h 944"/>
                  <a:gd name="T28" fmla="*/ 15875 w 492"/>
                  <a:gd name="T29" fmla="*/ 1235075 h 944"/>
                  <a:gd name="T30" fmla="*/ 19050 w 492"/>
                  <a:gd name="T31" fmla="*/ 1247775 h 944"/>
                  <a:gd name="T32" fmla="*/ 19050 w 492"/>
                  <a:gd name="T33" fmla="*/ 1247775 h 944"/>
                  <a:gd name="T34" fmla="*/ 387350 w 492"/>
                  <a:gd name="T35" fmla="*/ 1377950 h 944"/>
                  <a:gd name="T36" fmla="*/ 635000 w 492"/>
                  <a:gd name="T37" fmla="*/ 1463675 h 944"/>
                  <a:gd name="T38" fmla="*/ 717550 w 492"/>
                  <a:gd name="T39" fmla="*/ 1489075 h 944"/>
                  <a:gd name="T40" fmla="*/ 752475 w 492"/>
                  <a:gd name="T41" fmla="*/ 1498600 h 944"/>
                  <a:gd name="T42" fmla="*/ 752475 w 492"/>
                  <a:gd name="T43" fmla="*/ 1498600 h 944"/>
                  <a:gd name="T44" fmla="*/ 752475 w 492"/>
                  <a:gd name="T45" fmla="*/ 1485900 h 944"/>
                  <a:gd name="T46" fmla="*/ 755650 w 492"/>
                  <a:gd name="T47" fmla="*/ 1444625 h 944"/>
                  <a:gd name="T48" fmla="*/ 755650 w 492"/>
                  <a:gd name="T49" fmla="*/ 1298575 h 944"/>
                  <a:gd name="T50" fmla="*/ 752475 w 492"/>
                  <a:gd name="T51" fmla="*/ 860425 h 944"/>
                  <a:gd name="T52" fmla="*/ 749300 w 492"/>
                  <a:gd name="T53" fmla="*/ 422275 h 944"/>
                  <a:gd name="T54" fmla="*/ 749300 w 492"/>
                  <a:gd name="T55" fmla="*/ 279400 h 944"/>
                  <a:gd name="T56" fmla="*/ 752475 w 492"/>
                  <a:gd name="T57" fmla="*/ 222250 h 944"/>
                  <a:gd name="T58" fmla="*/ 752475 w 492"/>
                  <a:gd name="T59" fmla="*/ 222250 h 944"/>
                  <a:gd name="T60" fmla="*/ 771525 w 492"/>
                  <a:gd name="T61" fmla="*/ 206375 h 944"/>
                  <a:gd name="T62" fmla="*/ 781050 w 492"/>
                  <a:gd name="T63" fmla="*/ 193675 h 944"/>
                  <a:gd name="T64" fmla="*/ 50800 w 492"/>
                  <a:gd name="T65" fmla="*/ 0 h 9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2"/>
                  <a:gd name="T100" fmla="*/ 0 h 944"/>
                  <a:gd name="T101" fmla="*/ 492 w 492"/>
                  <a:gd name="T102" fmla="*/ 944 h 9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2" h="94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54"/>
                    </a:lnTo>
                    <a:lnTo>
                      <a:pt x="2" y="414"/>
                    </a:lnTo>
                    <a:lnTo>
                      <a:pt x="2" y="552"/>
                    </a:lnTo>
                    <a:lnTo>
                      <a:pt x="4" y="670"/>
                    </a:lnTo>
                    <a:lnTo>
                      <a:pt x="8" y="754"/>
                    </a:lnTo>
                    <a:lnTo>
                      <a:pt x="10" y="778"/>
                    </a:lnTo>
                    <a:lnTo>
                      <a:pt x="12" y="786"/>
                    </a:lnTo>
                    <a:lnTo>
                      <a:pt x="244" y="868"/>
                    </a:lnTo>
                    <a:lnTo>
                      <a:pt x="400" y="922"/>
                    </a:lnTo>
                    <a:lnTo>
                      <a:pt x="452" y="938"/>
                    </a:lnTo>
                    <a:lnTo>
                      <a:pt x="474" y="944"/>
                    </a:lnTo>
                    <a:lnTo>
                      <a:pt x="474" y="936"/>
                    </a:lnTo>
                    <a:lnTo>
                      <a:pt x="476" y="910"/>
                    </a:lnTo>
                    <a:lnTo>
                      <a:pt x="476" y="818"/>
                    </a:lnTo>
                    <a:lnTo>
                      <a:pt x="474" y="542"/>
                    </a:lnTo>
                    <a:lnTo>
                      <a:pt x="472" y="266"/>
                    </a:lnTo>
                    <a:lnTo>
                      <a:pt x="472" y="176"/>
                    </a:lnTo>
                    <a:lnTo>
                      <a:pt x="474" y="140"/>
                    </a:lnTo>
                    <a:lnTo>
                      <a:pt x="486" y="130"/>
                    </a:lnTo>
                    <a:lnTo>
                      <a:pt x="492" y="1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0" name="Freeform 228"/>
              <p:cNvSpPr>
                <a:spLocks/>
              </p:cNvSpPr>
              <p:nvPr/>
            </p:nvSpPr>
            <p:spPr bwMode="auto">
              <a:xfrm>
                <a:off x="13066713" y="2554288"/>
                <a:ext cx="1784350" cy="1711325"/>
              </a:xfrm>
              <a:custGeom>
                <a:avLst/>
                <a:gdLst>
                  <a:gd name="T0" fmla="*/ 0 w 1124"/>
                  <a:gd name="T1" fmla="*/ 222250 h 1078"/>
                  <a:gd name="T2" fmla="*/ 0 w 1124"/>
                  <a:gd name="T3" fmla="*/ 222250 h 1078"/>
                  <a:gd name="T4" fmla="*/ 361950 w 1124"/>
                  <a:gd name="T5" fmla="*/ 317500 h 1078"/>
                  <a:gd name="T6" fmla="*/ 609600 w 1124"/>
                  <a:gd name="T7" fmla="*/ 387350 h 1078"/>
                  <a:gd name="T8" fmla="*/ 695325 w 1124"/>
                  <a:gd name="T9" fmla="*/ 412750 h 1078"/>
                  <a:gd name="T10" fmla="*/ 717550 w 1124"/>
                  <a:gd name="T11" fmla="*/ 419100 h 1078"/>
                  <a:gd name="T12" fmla="*/ 727075 w 1124"/>
                  <a:gd name="T13" fmla="*/ 425450 h 1078"/>
                  <a:gd name="T14" fmla="*/ 727075 w 1124"/>
                  <a:gd name="T15" fmla="*/ 425450 h 1078"/>
                  <a:gd name="T16" fmla="*/ 730250 w 1124"/>
                  <a:gd name="T17" fmla="*/ 485775 h 1078"/>
                  <a:gd name="T18" fmla="*/ 730250 w 1124"/>
                  <a:gd name="T19" fmla="*/ 631825 h 1078"/>
                  <a:gd name="T20" fmla="*/ 730250 w 1124"/>
                  <a:gd name="T21" fmla="*/ 1073150 h 1078"/>
                  <a:gd name="T22" fmla="*/ 727075 w 1124"/>
                  <a:gd name="T23" fmla="*/ 1511300 h 1078"/>
                  <a:gd name="T24" fmla="*/ 727075 w 1124"/>
                  <a:gd name="T25" fmla="*/ 1657350 h 1078"/>
                  <a:gd name="T26" fmla="*/ 730250 w 1124"/>
                  <a:gd name="T27" fmla="*/ 1711325 h 1078"/>
                  <a:gd name="T28" fmla="*/ 730250 w 1124"/>
                  <a:gd name="T29" fmla="*/ 1711325 h 1078"/>
                  <a:gd name="T30" fmla="*/ 777875 w 1124"/>
                  <a:gd name="T31" fmla="*/ 1701800 h 1078"/>
                  <a:gd name="T32" fmla="*/ 895350 w 1124"/>
                  <a:gd name="T33" fmla="*/ 1666875 h 1078"/>
                  <a:gd name="T34" fmla="*/ 1247775 w 1124"/>
                  <a:gd name="T35" fmla="*/ 1565275 h 1078"/>
                  <a:gd name="T36" fmla="*/ 1600200 w 1124"/>
                  <a:gd name="T37" fmla="*/ 1457325 h 1078"/>
                  <a:gd name="T38" fmla="*/ 1714500 w 1124"/>
                  <a:gd name="T39" fmla="*/ 1419225 h 1078"/>
                  <a:gd name="T40" fmla="*/ 1762125 w 1124"/>
                  <a:gd name="T41" fmla="*/ 1403350 h 1078"/>
                  <a:gd name="T42" fmla="*/ 1762125 w 1124"/>
                  <a:gd name="T43" fmla="*/ 1403350 h 1078"/>
                  <a:gd name="T44" fmla="*/ 1765300 w 1124"/>
                  <a:gd name="T45" fmla="*/ 1349375 h 1078"/>
                  <a:gd name="T46" fmla="*/ 1768475 w 1124"/>
                  <a:gd name="T47" fmla="*/ 1209675 h 1078"/>
                  <a:gd name="T48" fmla="*/ 1778000 w 1124"/>
                  <a:gd name="T49" fmla="*/ 790575 h 1078"/>
                  <a:gd name="T50" fmla="*/ 1784350 w 1124"/>
                  <a:gd name="T51" fmla="*/ 374650 h 1078"/>
                  <a:gd name="T52" fmla="*/ 1784350 w 1124"/>
                  <a:gd name="T53" fmla="*/ 234950 h 1078"/>
                  <a:gd name="T54" fmla="*/ 1781175 w 1124"/>
                  <a:gd name="T55" fmla="*/ 196850 h 1078"/>
                  <a:gd name="T56" fmla="*/ 1781175 w 1124"/>
                  <a:gd name="T57" fmla="*/ 180975 h 1078"/>
                  <a:gd name="T58" fmla="*/ 1781175 w 1124"/>
                  <a:gd name="T59" fmla="*/ 180975 h 1078"/>
                  <a:gd name="T60" fmla="*/ 1657350 w 1124"/>
                  <a:gd name="T61" fmla="*/ 149225 h 1078"/>
                  <a:gd name="T62" fmla="*/ 1403350 w 1124"/>
                  <a:gd name="T63" fmla="*/ 85725 h 1078"/>
                  <a:gd name="T64" fmla="*/ 1152525 w 1124"/>
                  <a:gd name="T65" fmla="*/ 25400 h 1078"/>
                  <a:gd name="T66" fmla="*/ 1035050 w 1124"/>
                  <a:gd name="T67" fmla="*/ 0 h 1078"/>
                  <a:gd name="T68" fmla="*/ 1035050 w 1124"/>
                  <a:gd name="T69" fmla="*/ 0 h 1078"/>
                  <a:gd name="T70" fmla="*/ 508000 w 1124"/>
                  <a:gd name="T71" fmla="*/ 104775 h 1078"/>
                  <a:gd name="T72" fmla="*/ 317500 w 1124"/>
                  <a:gd name="T73" fmla="*/ 142875 h 1078"/>
                  <a:gd name="T74" fmla="*/ 152400 w 1124"/>
                  <a:gd name="T75" fmla="*/ 180975 h 1078"/>
                  <a:gd name="T76" fmla="*/ 38100 w 1124"/>
                  <a:gd name="T77" fmla="*/ 206375 h 1078"/>
                  <a:gd name="T78" fmla="*/ 9525 w 1124"/>
                  <a:gd name="T79" fmla="*/ 215900 h 1078"/>
                  <a:gd name="T80" fmla="*/ 3175 w 1124"/>
                  <a:gd name="T81" fmla="*/ 222250 h 1078"/>
                  <a:gd name="T82" fmla="*/ 0 w 1124"/>
                  <a:gd name="T83" fmla="*/ 222250 h 1078"/>
                  <a:gd name="T84" fmla="*/ 0 w 1124"/>
                  <a:gd name="T85" fmla="*/ 222250 h 10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4"/>
                  <a:gd name="T130" fmla="*/ 0 h 1078"/>
                  <a:gd name="T131" fmla="*/ 1124 w 1124"/>
                  <a:gd name="T132" fmla="*/ 1078 h 10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4" h="1078">
                    <a:moveTo>
                      <a:pt x="0" y="140"/>
                    </a:moveTo>
                    <a:lnTo>
                      <a:pt x="0" y="140"/>
                    </a:lnTo>
                    <a:lnTo>
                      <a:pt x="228" y="200"/>
                    </a:lnTo>
                    <a:lnTo>
                      <a:pt x="384" y="244"/>
                    </a:lnTo>
                    <a:lnTo>
                      <a:pt x="438" y="260"/>
                    </a:lnTo>
                    <a:lnTo>
                      <a:pt x="452" y="264"/>
                    </a:lnTo>
                    <a:lnTo>
                      <a:pt x="458" y="268"/>
                    </a:lnTo>
                    <a:lnTo>
                      <a:pt x="460" y="306"/>
                    </a:lnTo>
                    <a:lnTo>
                      <a:pt x="460" y="398"/>
                    </a:lnTo>
                    <a:lnTo>
                      <a:pt x="460" y="676"/>
                    </a:lnTo>
                    <a:lnTo>
                      <a:pt x="458" y="952"/>
                    </a:lnTo>
                    <a:lnTo>
                      <a:pt x="458" y="1044"/>
                    </a:lnTo>
                    <a:lnTo>
                      <a:pt x="460" y="1078"/>
                    </a:lnTo>
                    <a:lnTo>
                      <a:pt x="490" y="1072"/>
                    </a:lnTo>
                    <a:lnTo>
                      <a:pt x="564" y="1050"/>
                    </a:lnTo>
                    <a:lnTo>
                      <a:pt x="786" y="986"/>
                    </a:lnTo>
                    <a:lnTo>
                      <a:pt x="1008" y="918"/>
                    </a:lnTo>
                    <a:lnTo>
                      <a:pt x="1080" y="894"/>
                    </a:lnTo>
                    <a:lnTo>
                      <a:pt x="1110" y="884"/>
                    </a:lnTo>
                    <a:lnTo>
                      <a:pt x="1112" y="850"/>
                    </a:lnTo>
                    <a:lnTo>
                      <a:pt x="1114" y="762"/>
                    </a:lnTo>
                    <a:lnTo>
                      <a:pt x="1120" y="498"/>
                    </a:lnTo>
                    <a:lnTo>
                      <a:pt x="1124" y="236"/>
                    </a:lnTo>
                    <a:lnTo>
                      <a:pt x="1124" y="148"/>
                    </a:lnTo>
                    <a:lnTo>
                      <a:pt x="1122" y="124"/>
                    </a:lnTo>
                    <a:lnTo>
                      <a:pt x="1122" y="114"/>
                    </a:lnTo>
                    <a:lnTo>
                      <a:pt x="1044" y="94"/>
                    </a:lnTo>
                    <a:lnTo>
                      <a:pt x="884" y="54"/>
                    </a:lnTo>
                    <a:lnTo>
                      <a:pt x="726" y="16"/>
                    </a:lnTo>
                    <a:lnTo>
                      <a:pt x="652" y="0"/>
                    </a:lnTo>
                    <a:lnTo>
                      <a:pt x="320" y="66"/>
                    </a:lnTo>
                    <a:lnTo>
                      <a:pt x="200" y="90"/>
                    </a:lnTo>
                    <a:lnTo>
                      <a:pt x="96" y="114"/>
                    </a:lnTo>
                    <a:lnTo>
                      <a:pt x="24" y="130"/>
                    </a:lnTo>
                    <a:lnTo>
                      <a:pt x="6" y="136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1" name="Freeform 229"/>
              <p:cNvSpPr>
                <a:spLocks/>
              </p:cNvSpPr>
              <p:nvPr/>
            </p:nvSpPr>
            <p:spPr bwMode="auto">
              <a:xfrm>
                <a:off x="13603288" y="2906713"/>
                <a:ext cx="212725" cy="82550"/>
              </a:xfrm>
              <a:custGeom>
                <a:avLst/>
                <a:gdLst>
                  <a:gd name="T0" fmla="*/ 19050 w 134"/>
                  <a:gd name="T1" fmla="*/ 0 h 52"/>
                  <a:gd name="T2" fmla="*/ 19050 w 134"/>
                  <a:gd name="T3" fmla="*/ 0 h 52"/>
                  <a:gd name="T4" fmla="*/ 0 w 134"/>
                  <a:gd name="T5" fmla="*/ 9525 h 52"/>
                  <a:gd name="T6" fmla="*/ 0 w 134"/>
                  <a:gd name="T7" fmla="*/ 9525 h 52"/>
                  <a:gd name="T8" fmla="*/ 120650 w 134"/>
                  <a:gd name="T9" fmla="*/ 47625 h 52"/>
                  <a:gd name="T10" fmla="*/ 187325 w 134"/>
                  <a:gd name="T11" fmla="*/ 63500 h 52"/>
                  <a:gd name="T12" fmla="*/ 187325 w 134"/>
                  <a:gd name="T13" fmla="*/ 63500 h 52"/>
                  <a:gd name="T14" fmla="*/ 196850 w 134"/>
                  <a:gd name="T15" fmla="*/ 66675 h 52"/>
                  <a:gd name="T16" fmla="*/ 200025 w 134"/>
                  <a:gd name="T17" fmla="*/ 73025 h 52"/>
                  <a:gd name="T18" fmla="*/ 196850 w 134"/>
                  <a:gd name="T19" fmla="*/ 82550 h 52"/>
                  <a:gd name="T20" fmla="*/ 196850 w 134"/>
                  <a:gd name="T21" fmla="*/ 82550 h 52"/>
                  <a:gd name="T22" fmla="*/ 206375 w 134"/>
                  <a:gd name="T23" fmla="*/ 79375 h 52"/>
                  <a:gd name="T24" fmla="*/ 212725 w 134"/>
                  <a:gd name="T25" fmla="*/ 73025 h 52"/>
                  <a:gd name="T26" fmla="*/ 212725 w 134"/>
                  <a:gd name="T27" fmla="*/ 66675 h 52"/>
                  <a:gd name="T28" fmla="*/ 212725 w 134"/>
                  <a:gd name="T29" fmla="*/ 66675 h 52"/>
                  <a:gd name="T30" fmla="*/ 196850 w 134"/>
                  <a:gd name="T31" fmla="*/ 57150 h 52"/>
                  <a:gd name="T32" fmla="*/ 152400 w 134"/>
                  <a:gd name="T33" fmla="*/ 41275 h 52"/>
                  <a:gd name="T34" fmla="*/ 19050 w 134"/>
                  <a:gd name="T35" fmla="*/ 0 h 52"/>
                  <a:gd name="T36" fmla="*/ 19050 w 134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4"/>
                  <a:gd name="T58" fmla="*/ 0 h 52"/>
                  <a:gd name="T59" fmla="*/ 134 w 134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4" h="5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76" y="30"/>
                    </a:lnTo>
                    <a:lnTo>
                      <a:pt x="118" y="40"/>
                    </a:lnTo>
                    <a:lnTo>
                      <a:pt x="124" y="42"/>
                    </a:lnTo>
                    <a:lnTo>
                      <a:pt x="126" y="46"/>
                    </a:lnTo>
                    <a:lnTo>
                      <a:pt x="124" y="52"/>
                    </a:lnTo>
                    <a:lnTo>
                      <a:pt x="130" y="50"/>
                    </a:lnTo>
                    <a:lnTo>
                      <a:pt x="134" y="46"/>
                    </a:lnTo>
                    <a:lnTo>
                      <a:pt x="134" y="42"/>
                    </a:lnTo>
                    <a:lnTo>
                      <a:pt x="124" y="36"/>
                    </a:lnTo>
                    <a:lnTo>
                      <a:pt x="96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2" name="Freeform 230"/>
              <p:cNvSpPr>
                <a:spLocks/>
              </p:cNvSpPr>
              <p:nvPr/>
            </p:nvSpPr>
            <p:spPr bwMode="auto">
              <a:xfrm>
                <a:off x="13054013" y="2767013"/>
                <a:ext cx="228600" cy="60325"/>
              </a:xfrm>
              <a:custGeom>
                <a:avLst/>
                <a:gdLst>
                  <a:gd name="T0" fmla="*/ 228600 w 144"/>
                  <a:gd name="T1" fmla="*/ 50800 h 38"/>
                  <a:gd name="T2" fmla="*/ 228600 w 144"/>
                  <a:gd name="T3" fmla="*/ 50800 h 38"/>
                  <a:gd name="T4" fmla="*/ 34925 w 144"/>
                  <a:gd name="T5" fmla="*/ 0 h 38"/>
                  <a:gd name="T6" fmla="*/ 34925 w 144"/>
                  <a:gd name="T7" fmla="*/ 0 h 38"/>
                  <a:gd name="T8" fmla="*/ 25400 w 144"/>
                  <a:gd name="T9" fmla="*/ 0 h 38"/>
                  <a:gd name="T10" fmla="*/ 19050 w 144"/>
                  <a:gd name="T11" fmla="*/ 3175 h 38"/>
                  <a:gd name="T12" fmla="*/ 6350 w 144"/>
                  <a:gd name="T13" fmla="*/ 9525 h 38"/>
                  <a:gd name="T14" fmla="*/ 0 w 144"/>
                  <a:gd name="T15" fmla="*/ 19050 h 38"/>
                  <a:gd name="T16" fmla="*/ 0 w 144"/>
                  <a:gd name="T17" fmla="*/ 22225 h 38"/>
                  <a:gd name="T18" fmla="*/ 15875 w 144"/>
                  <a:gd name="T19" fmla="*/ 9525 h 38"/>
                  <a:gd name="T20" fmla="*/ 15875 w 144"/>
                  <a:gd name="T21" fmla="*/ 9525 h 38"/>
                  <a:gd name="T22" fmla="*/ 25400 w 144"/>
                  <a:gd name="T23" fmla="*/ 9525 h 38"/>
                  <a:gd name="T24" fmla="*/ 38100 w 144"/>
                  <a:gd name="T25" fmla="*/ 12700 h 38"/>
                  <a:gd name="T26" fmla="*/ 107950 w 144"/>
                  <a:gd name="T27" fmla="*/ 31750 h 38"/>
                  <a:gd name="T28" fmla="*/ 107950 w 144"/>
                  <a:gd name="T29" fmla="*/ 31750 h 38"/>
                  <a:gd name="T30" fmla="*/ 219075 w 144"/>
                  <a:gd name="T31" fmla="*/ 60325 h 38"/>
                  <a:gd name="T32" fmla="*/ 219075 w 144"/>
                  <a:gd name="T33" fmla="*/ 60325 h 38"/>
                  <a:gd name="T34" fmla="*/ 228600 w 144"/>
                  <a:gd name="T35" fmla="*/ 50800 h 38"/>
                  <a:gd name="T36" fmla="*/ 228600 w 144"/>
                  <a:gd name="T37" fmla="*/ 5080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38"/>
                  <a:gd name="T59" fmla="*/ 144 w 144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38">
                    <a:moveTo>
                      <a:pt x="144" y="32"/>
                    </a:moveTo>
                    <a:lnTo>
                      <a:pt x="144" y="3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4" y="8"/>
                    </a:lnTo>
                    <a:lnTo>
                      <a:pt x="68" y="20"/>
                    </a:lnTo>
                    <a:lnTo>
                      <a:pt x="138" y="38"/>
                    </a:lnTo>
                    <a:lnTo>
                      <a:pt x="144" y="32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3" name="Freeform 231"/>
              <p:cNvSpPr>
                <a:spLocks/>
              </p:cNvSpPr>
              <p:nvPr/>
            </p:nvSpPr>
            <p:spPr bwMode="auto">
              <a:xfrm>
                <a:off x="13282613" y="2595563"/>
                <a:ext cx="1352550" cy="311150"/>
              </a:xfrm>
              <a:custGeom>
                <a:avLst/>
                <a:gdLst>
                  <a:gd name="T0" fmla="*/ 149225 w 852"/>
                  <a:gd name="T1" fmla="*/ 254000 h 196"/>
                  <a:gd name="T2" fmla="*/ 149225 w 852"/>
                  <a:gd name="T3" fmla="*/ 254000 h 196"/>
                  <a:gd name="T4" fmla="*/ 1133475 w 852"/>
                  <a:gd name="T5" fmla="*/ 41275 h 196"/>
                  <a:gd name="T6" fmla="*/ 1152525 w 852"/>
                  <a:gd name="T7" fmla="*/ 44450 h 196"/>
                  <a:gd name="T8" fmla="*/ 1152525 w 852"/>
                  <a:gd name="T9" fmla="*/ 44450 h 196"/>
                  <a:gd name="T10" fmla="*/ 654050 w 852"/>
                  <a:gd name="T11" fmla="*/ 152400 h 196"/>
                  <a:gd name="T12" fmla="*/ 314325 w 852"/>
                  <a:gd name="T13" fmla="*/ 225425 h 196"/>
                  <a:gd name="T14" fmla="*/ 206375 w 852"/>
                  <a:gd name="T15" fmla="*/ 250825 h 196"/>
                  <a:gd name="T16" fmla="*/ 177800 w 852"/>
                  <a:gd name="T17" fmla="*/ 260350 h 196"/>
                  <a:gd name="T18" fmla="*/ 171450 w 852"/>
                  <a:gd name="T19" fmla="*/ 263525 h 196"/>
                  <a:gd name="T20" fmla="*/ 171450 w 852"/>
                  <a:gd name="T21" fmla="*/ 263525 h 196"/>
                  <a:gd name="T22" fmla="*/ 339725 w 852"/>
                  <a:gd name="T23" fmla="*/ 311150 h 196"/>
                  <a:gd name="T24" fmla="*/ 342900 w 852"/>
                  <a:gd name="T25" fmla="*/ 311150 h 196"/>
                  <a:gd name="T26" fmla="*/ 342900 w 852"/>
                  <a:gd name="T27" fmla="*/ 311150 h 196"/>
                  <a:gd name="T28" fmla="*/ 850900 w 852"/>
                  <a:gd name="T29" fmla="*/ 196850 h 196"/>
                  <a:gd name="T30" fmla="*/ 1352550 w 852"/>
                  <a:gd name="T31" fmla="*/ 82550 h 196"/>
                  <a:gd name="T32" fmla="*/ 1012825 w 852"/>
                  <a:gd name="T33" fmla="*/ 0 h 196"/>
                  <a:gd name="T34" fmla="*/ 1012825 w 852"/>
                  <a:gd name="T35" fmla="*/ 0 h 196"/>
                  <a:gd name="T36" fmla="*/ 514350 w 852"/>
                  <a:gd name="T37" fmla="*/ 104775 h 196"/>
                  <a:gd name="T38" fmla="*/ 168275 w 852"/>
                  <a:gd name="T39" fmla="*/ 177800 h 196"/>
                  <a:gd name="T40" fmla="*/ 53975 w 852"/>
                  <a:gd name="T41" fmla="*/ 203200 h 196"/>
                  <a:gd name="T42" fmla="*/ 6350 w 852"/>
                  <a:gd name="T43" fmla="*/ 215900 h 196"/>
                  <a:gd name="T44" fmla="*/ 6350 w 852"/>
                  <a:gd name="T45" fmla="*/ 215900 h 196"/>
                  <a:gd name="T46" fmla="*/ 0 w 852"/>
                  <a:gd name="T47" fmla="*/ 222250 h 196"/>
                  <a:gd name="T48" fmla="*/ 0 w 852"/>
                  <a:gd name="T49" fmla="*/ 222250 h 196"/>
                  <a:gd name="T50" fmla="*/ 101600 w 852"/>
                  <a:gd name="T51" fmla="*/ 244475 h 196"/>
                  <a:gd name="T52" fmla="*/ 149225 w 852"/>
                  <a:gd name="T53" fmla="*/ 254000 h 196"/>
                  <a:gd name="T54" fmla="*/ 149225 w 852"/>
                  <a:gd name="T55" fmla="*/ 254000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2"/>
                  <a:gd name="T85" fmla="*/ 0 h 196"/>
                  <a:gd name="T86" fmla="*/ 852 w 852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2" h="196">
                    <a:moveTo>
                      <a:pt x="94" y="160"/>
                    </a:moveTo>
                    <a:lnTo>
                      <a:pt x="94" y="160"/>
                    </a:lnTo>
                    <a:lnTo>
                      <a:pt x="714" y="26"/>
                    </a:lnTo>
                    <a:lnTo>
                      <a:pt x="726" y="28"/>
                    </a:lnTo>
                    <a:lnTo>
                      <a:pt x="412" y="96"/>
                    </a:lnTo>
                    <a:lnTo>
                      <a:pt x="198" y="142"/>
                    </a:lnTo>
                    <a:lnTo>
                      <a:pt x="130" y="158"/>
                    </a:lnTo>
                    <a:lnTo>
                      <a:pt x="112" y="164"/>
                    </a:lnTo>
                    <a:lnTo>
                      <a:pt x="108" y="166"/>
                    </a:lnTo>
                    <a:lnTo>
                      <a:pt x="214" y="196"/>
                    </a:lnTo>
                    <a:lnTo>
                      <a:pt x="216" y="196"/>
                    </a:lnTo>
                    <a:lnTo>
                      <a:pt x="536" y="124"/>
                    </a:lnTo>
                    <a:lnTo>
                      <a:pt x="852" y="52"/>
                    </a:lnTo>
                    <a:lnTo>
                      <a:pt x="638" y="0"/>
                    </a:lnTo>
                    <a:lnTo>
                      <a:pt x="324" y="66"/>
                    </a:lnTo>
                    <a:lnTo>
                      <a:pt x="106" y="112"/>
                    </a:lnTo>
                    <a:lnTo>
                      <a:pt x="34" y="128"/>
                    </a:lnTo>
                    <a:lnTo>
                      <a:pt x="4" y="136"/>
                    </a:lnTo>
                    <a:lnTo>
                      <a:pt x="0" y="140"/>
                    </a:lnTo>
                    <a:lnTo>
                      <a:pt x="64" y="154"/>
                    </a:lnTo>
                    <a:lnTo>
                      <a:pt x="94" y="1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4" name="Freeform 232"/>
              <p:cNvSpPr>
                <a:spLocks/>
              </p:cNvSpPr>
              <p:nvPr/>
            </p:nvSpPr>
            <p:spPr bwMode="auto">
              <a:xfrm>
                <a:off x="13254038" y="2827338"/>
                <a:ext cx="349250" cy="473075"/>
              </a:xfrm>
              <a:custGeom>
                <a:avLst/>
                <a:gdLst>
                  <a:gd name="T0" fmla="*/ 187325 w 220"/>
                  <a:gd name="T1" fmla="*/ 31750 h 298"/>
                  <a:gd name="T2" fmla="*/ 187325 w 220"/>
                  <a:gd name="T3" fmla="*/ 31750 h 298"/>
                  <a:gd name="T4" fmla="*/ 187325 w 220"/>
                  <a:gd name="T5" fmla="*/ 31750 h 298"/>
                  <a:gd name="T6" fmla="*/ 180975 w 220"/>
                  <a:gd name="T7" fmla="*/ 34925 h 298"/>
                  <a:gd name="T8" fmla="*/ 168275 w 220"/>
                  <a:gd name="T9" fmla="*/ 38100 h 298"/>
                  <a:gd name="T10" fmla="*/ 155575 w 220"/>
                  <a:gd name="T11" fmla="*/ 34925 h 298"/>
                  <a:gd name="T12" fmla="*/ 155575 w 220"/>
                  <a:gd name="T13" fmla="*/ 34925 h 298"/>
                  <a:gd name="T14" fmla="*/ 104775 w 220"/>
                  <a:gd name="T15" fmla="*/ 22225 h 298"/>
                  <a:gd name="T16" fmla="*/ 19050 w 220"/>
                  <a:gd name="T17" fmla="*/ 0 h 298"/>
                  <a:gd name="T18" fmla="*/ 19050 w 220"/>
                  <a:gd name="T19" fmla="*/ 0 h 298"/>
                  <a:gd name="T20" fmla="*/ 9525 w 220"/>
                  <a:gd name="T21" fmla="*/ 12700 h 298"/>
                  <a:gd name="T22" fmla="*/ 6350 w 220"/>
                  <a:gd name="T23" fmla="*/ 19050 h 298"/>
                  <a:gd name="T24" fmla="*/ 6350 w 220"/>
                  <a:gd name="T25" fmla="*/ 25400 h 298"/>
                  <a:gd name="T26" fmla="*/ 6350 w 220"/>
                  <a:gd name="T27" fmla="*/ 25400 h 298"/>
                  <a:gd name="T28" fmla="*/ 0 w 220"/>
                  <a:gd name="T29" fmla="*/ 371475 h 298"/>
                  <a:gd name="T30" fmla="*/ 330200 w 220"/>
                  <a:gd name="T31" fmla="*/ 473075 h 298"/>
                  <a:gd name="T32" fmla="*/ 330200 w 220"/>
                  <a:gd name="T33" fmla="*/ 473075 h 298"/>
                  <a:gd name="T34" fmla="*/ 330200 w 220"/>
                  <a:gd name="T35" fmla="*/ 292100 h 298"/>
                  <a:gd name="T36" fmla="*/ 333375 w 220"/>
                  <a:gd name="T37" fmla="*/ 165100 h 298"/>
                  <a:gd name="T38" fmla="*/ 333375 w 220"/>
                  <a:gd name="T39" fmla="*/ 120650 h 298"/>
                  <a:gd name="T40" fmla="*/ 336550 w 220"/>
                  <a:gd name="T41" fmla="*/ 101600 h 298"/>
                  <a:gd name="T42" fmla="*/ 336550 w 220"/>
                  <a:gd name="T43" fmla="*/ 101600 h 298"/>
                  <a:gd name="T44" fmla="*/ 349250 w 220"/>
                  <a:gd name="T45" fmla="*/ 88900 h 298"/>
                  <a:gd name="T46" fmla="*/ 349250 w 220"/>
                  <a:gd name="T47" fmla="*/ 88900 h 298"/>
                  <a:gd name="T48" fmla="*/ 254000 w 220"/>
                  <a:gd name="T49" fmla="*/ 60325 h 298"/>
                  <a:gd name="T50" fmla="*/ 209550 w 220"/>
                  <a:gd name="T51" fmla="*/ 44450 h 298"/>
                  <a:gd name="T52" fmla="*/ 209550 w 220"/>
                  <a:gd name="T53" fmla="*/ 44450 h 298"/>
                  <a:gd name="T54" fmla="*/ 187325 w 220"/>
                  <a:gd name="T55" fmla="*/ 31750 h 298"/>
                  <a:gd name="T56" fmla="*/ 187325 w 220"/>
                  <a:gd name="T57" fmla="*/ 31750 h 2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0"/>
                  <a:gd name="T88" fmla="*/ 0 h 298"/>
                  <a:gd name="T89" fmla="*/ 220 w 220"/>
                  <a:gd name="T90" fmla="*/ 298 h 2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0" h="298">
                    <a:moveTo>
                      <a:pt x="118" y="20"/>
                    </a:moveTo>
                    <a:lnTo>
                      <a:pt x="118" y="20"/>
                    </a:lnTo>
                    <a:lnTo>
                      <a:pt x="114" y="22"/>
                    </a:lnTo>
                    <a:lnTo>
                      <a:pt x="106" y="24"/>
                    </a:lnTo>
                    <a:lnTo>
                      <a:pt x="98" y="22"/>
                    </a:lnTo>
                    <a:lnTo>
                      <a:pt x="66" y="14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0" y="234"/>
                    </a:lnTo>
                    <a:lnTo>
                      <a:pt x="208" y="298"/>
                    </a:lnTo>
                    <a:lnTo>
                      <a:pt x="208" y="184"/>
                    </a:lnTo>
                    <a:lnTo>
                      <a:pt x="210" y="104"/>
                    </a:lnTo>
                    <a:lnTo>
                      <a:pt x="210" y="76"/>
                    </a:lnTo>
                    <a:lnTo>
                      <a:pt x="212" y="64"/>
                    </a:lnTo>
                    <a:lnTo>
                      <a:pt x="220" y="56"/>
                    </a:lnTo>
                    <a:lnTo>
                      <a:pt x="160" y="38"/>
                    </a:lnTo>
                    <a:lnTo>
                      <a:pt x="132" y="28"/>
                    </a:lnTo>
                    <a:lnTo>
                      <a:pt x="118" y="2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5" name="Freeform 233"/>
              <p:cNvSpPr>
                <a:spLocks/>
              </p:cNvSpPr>
              <p:nvPr/>
            </p:nvSpPr>
            <p:spPr bwMode="auto">
              <a:xfrm>
                <a:off x="13273088" y="2630488"/>
                <a:ext cx="1177925" cy="285750"/>
              </a:xfrm>
              <a:custGeom>
                <a:avLst/>
                <a:gdLst>
                  <a:gd name="T0" fmla="*/ 180975 w 742"/>
                  <a:gd name="T1" fmla="*/ 228600 h 180"/>
                  <a:gd name="T2" fmla="*/ 180975 w 742"/>
                  <a:gd name="T3" fmla="*/ 228600 h 180"/>
                  <a:gd name="T4" fmla="*/ 187325 w 742"/>
                  <a:gd name="T5" fmla="*/ 225425 h 180"/>
                  <a:gd name="T6" fmla="*/ 215900 w 742"/>
                  <a:gd name="T7" fmla="*/ 215900 h 180"/>
                  <a:gd name="T8" fmla="*/ 327025 w 742"/>
                  <a:gd name="T9" fmla="*/ 190500 h 180"/>
                  <a:gd name="T10" fmla="*/ 669925 w 742"/>
                  <a:gd name="T11" fmla="*/ 114300 h 180"/>
                  <a:gd name="T12" fmla="*/ 1177925 w 742"/>
                  <a:gd name="T13" fmla="*/ 6350 h 180"/>
                  <a:gd name="T14" fmla="*/ 1162050 w 742"/>
                  <a:gd name="T15" fmla="*/ 0 h 180"/>
                  <a:gd name="T16" fmla="*/ 1162050 w 742"/>
                  <a:gd name="T17" fmla="*/ 0 h 180"/>
                  <a:gd name="T18" fmla="*/ 158750 w 742"/>
                  <a:gd name="T19" fmla="*/ 219075 h 180"/>
                  <a:gd name="T20" fmla="*/ 158750 w 742"/>
                  <a:gd name="T21" fmla="*/ 219075 h 180"/>
                  <a:gd name="T22" fmla="*/ 111125 w 742"/>
                  <a:gd name="T23" fmla="*/ 209550 h 180"/>
                  <a:gd name="T24" fmla="*/ 9525 w 742"/>
                  <a:gd name="T25" fmla="*/ 187325 h 180"/>
                  <a:gd name="T26" fmla="*/ 9525 w 742"/>
                  <a:gd name="T27" fmla="*/ 187325 h 180"/>
                  <a:gd name="T28" fmla="*/ 0 w 742"/>
                  <a:gd name="T29" fmla="*/ 196850 h 180"/>
                  <a:gd name="T30" fmla="*/ 0 w 742"/>
                  <a:gd name="T31" fmla="*/ 196850 h 180"/>
                  <a:gd name="T32" fmla="*/ 85725 w 742"/>
                  <a:gd name="T33" fmla="*/ 219075 h 180"/>
                  <a:gd name="T34" fmla="*/ 136525 w 742"/>
                  <a:gd name="T35" fmla="*/ 231775 h 180"/>
                  <a:gd name="T36" fmla="*/ 136525 w 742"/>
                  <a:gd name="T37" fmla="*/ 231775 h 180"/>
                  <a:gd name="T38" fmla="*/ 149225 w 742"/>
                  <a:gd name="T39" fmla="*/ 234950 h 180"/>
                  <a:gd name="T40" fmla="*/ 161925 w 742"/>
                  <a:gd name="T41" fmla="*/ 231775 h 180"/>
                  <a:gd name="T42" fmla="*/ 168275 w 742"/>
                  <a:gd name="T43" fmla="*/ 228600 h 180"/>
                  <a:gd name="T44" fmla="*/ 168275 w 742"/>
                  <a:gd name="T45" fmla="*/ 228600 h 180"/>
                  <a:gd name="T46" fmla="*/ 168275 w 742"/>
                  <a:gd name="T47" fmla="*/ 228600 h 180"/>
                  <a:gd name="T48" fmla="*/ 190500 w 742"/>
                  <a:gd name="T49" fmla="*/ 241300 h 180"/>
                  <a:gd name="T50" fmla="*/ 190500 w 742"/>
                  <a:gd name="T51" fmla="*/ 241300 h 180"/>
                  <a:gd name="T52" fmla="*/ 234950 w 742"/>
                  <a:gd name="T53" fmla="*/ 257175 h 180"/>
                  <a:gd name="T54" fmla="*/ 330200 w 742"/>
                  <a:gd name="T55" fmla="*/ 285750 h 180"/>
                  <a:gd name="T56" fmla="*/ 330200 w 742"/>
                  <a:gd name="T57" fmla="*/ 285750 h 180"/>
                  <a:gd name="T58" fmla="*/ 349250 w 742"/>
                  <a:gd name="T59" fmla="*/ 276225 h 180"/>
                  <a:gd name="T60" fmla="*/ 349250 w 742"/>
                  <a:gd name="T61" fmla="*/ 276225 h 180"/>
                  <a:gd name="T62" fmla="*/ 180975 w 742"/>
                  <a:gd name="T63" fmla="*/ 228600 h 180"/>
                  <a:gd name="T64" fmla="*/ 180975 w 742"/>
                  <a:gd name="T65" fmla="*/ 228600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2"/>
                  <a:gd name="T100" fmla="*/ 0 h 180"/>
                  <a:gd name="T101" fmla="*/ 742 w 742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2" h="180">
                    <a:moveTo>
                      <a:pt x="114" y="144"/>
                    </a:moveTo>
                    <a:lnTo>
                      <a:pt x="114" y="144"/>
                    </a:lnTo>
                    <a:lnTo>
                      <a:pt x="118" y="142"/>
                    </a:lnTo>
                    <a:lnTo>
                      <a:pt x="136" y="136"/>
                    </a:lnTo>
                    <a:lnTo>
                      <a:pt x="206" y="120"/>
                    </a:lnTo>
                    <a:lnTo>
                      <a:pt x="422" y="72"/>
                    </a:lnTo>
                    <a:lnTo>
                      <a:pt x="742" y="4"/>
                    </a:lnTo>
                    <a:lnTo>
                      <a:pt x="732" y="0"/>
                    </a:lnTo>
                    <a:lnTo>
                      <a:pt x="100" y="138"/>
                    </a:lnTo>
                    <a:lnTo>
                      <a:pt x="70" y="132"/>
                    </a:lnTo>
                    <a:lnTo>
                      <a:pt x="6" y="118"/>
                    </a:lnTo>
                    <a:lnTo>
                      <a:pt x="0" y="124"/>
                    </a:lnTo>
                    <a:lnTo>
                      <a:pt x="54" y="138"/>
                    </a:lnTo>
                    <a:lnTo>
                      <a:pt x="86" y="146"/>
                    </a:lnTo>
                    <a:lnTo>
                      <a:pt x="94" y="148"/>
                    </a:lnTo>
                    <a:lnTo>
                      <a:pt x="102" y="146"/>
                    </a:lnTo>
                    <a:lnTo>
                      <a:pt x="106" y="144"/>
                    </a:lnTo>
                    <a:lnTo>
                      <a:pt x="120" y="152"/>
                    </a:lnTo>
                    <a:lnTo>
                      <a:pt x="148" y="162"/>
                    </a:lnTo>
                    <a:lnTo>
                      <a:pt x="208" y="180"/>
                    </a:lnTo>
                    <a:lnTo>
                      <a:pt x="220" y="174"/>
                    </a:lnTo>
                    <a:lnTo>
                      <a:pt x="114" y="144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96" name="Freeform 234"/>
              <p:cNvSpPr>
                <a:spLocks/>
              </p:cNvSpPr>
              <p:nvPr/>
            </p:nvSpPr>
            <p:spPr bwMode="auto">
              <a:xfrm>
                <a:off x="13225463" y="3541713"/>
                <a:ext cx="327025" cy="644525"/>
              </a:xfrm>
              <a:custGeom>
                <a:avLst/>
                <a:gdLst>
                  <a:gd name="T0" fmla="*/ 323850 w 206"/>
                  <a:gd name="T1" fmla="*/ 95250 h 406"/>
                  <a:gd name="T2" fmla="*/ 3175 w 206"/>
                  <a:gd name="T3" fmla="*/ 0 h 406"/>
                  <a:gd name="T4" fmla="*/ 3175 w 206"/>
                  <a:gd name="T5" fmla="*/ 0 h 406"/>
                  <a:gd name="T6" fmla="*/ 0 w 206"/>
                  <a:gd name="T7" fmla="*/ 257175 h 406"/>
                  <a:gd name="T8" fmla="*/ 0 w 206"/>
                  <a:gd name="T9" fmla="*/ 527050 h 406"/>
                  <a:gd name="T10" fmla="*/ 0 w 206"/>
                  <a:gd name="T11" fmla="*/ 527050 h 406"/>
                  <a:gd name="T12" fmla="*/ 15875 w 206"/>
                  <a:gd name="T13" fmla="*/ 533400 h 406"/>
                  <a:gd name="T14" fmla="*/ 50800 w 206"/>
                  <a:gd name="T15" fmla="*/ 549275 h 406"/>
                  <a:gd name="T16" fmla="*/ 165100 w 206"/>
                  <a:gd name="T17" fmla="*/ 590550 h 406"/>
                  <a:gd name="T18" fmla="*/ 327025 w 206"/>
                  <a:gd name="T19" fmla="*/ 644525 h 406"/>
                  <a:gd name="T20" fmla="*/ 323850 w 206"/>
                  <a:gd name="T21" fmla="*/ 9525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6"/>
                  <a:gd name="T34" fmla="*/ 0 h 406"/>
                  <a:gd name="T35" fmla="*/ 206 w 206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6" h="406">
                    <a:moveTo>
                      <a:pt x="204" y="60"/>
                    </a:moveTo>
                    <a:lnTo>
                      <a:pt x="2" y="0"/>
                    </a:lnTo>
                    <a:lnTo>
                      <a:pt x="0" y="162"/>
                    </a:lnTo>
                    <a:lnTo>
                      <a:pt x="0" y="332"/>
                    </a:lnTo>
                    <a:lnTo>
                      <a:pt x="10" y="336"/>
                    </a:lnTo>
                    <a:lnTo>
                      <a:pt x="32" y="346"/>
                    </a:lnTo>
                    <a:lnTo>
                      <a:pt x="104" y="372"/>
                    </a:lnTo>
                    <a:lnTo>
                      <a:pt x="206" y="406"/>
                    </a:lnTo>
                    <a:lnTo>
                      <a:pt x="204" y="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>
                  <a:solidFill>
                    <a:sysClr val="windowText" lastClr="000000"/>
                  </a:solidFill>
                  <a:latin typeface="Calibri"/>
                  <a:ea typeface="+mn-ea"/>
                </a:endParaRPr>
              </a:p>
            </p:txBody>
          </p:sp>
        </p:grpSp>
      </p:grp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6300788" y="2087687"/>
            <a:ext cx="2143125" cy="2232025"/>
          </a:xfrm>
          <a:prstGeom prst="bevel">
            <a:avLst>
              <a:gd name="adj" fmla="val 1495"/>
            </a:avLst>
          </a:prstGeom>
          <a:gradFill rotWithShape="1">
            <a:gsLst>
              <a:gs pos="0">
                <a:srgbClr val="81D8F3"/>
              </a:gs>
              <a:gs pos="100000">
                <a:srgbClr val="81D8F3">
                  <a:gamma/>
                  <a:tint val="43922"/>
                  <a:invGamma/>
                </a:srgbClr>
              </a:gs>
            </a:gsLst>
            <a:lin ang="5400000" scaled="1"/>
          </a:gradFill>
          <a:ln w="19050" algn="ctr">
            <a:solidFill>
              <a:srgbClr val="FFFFFF"/>
            </a:solidFill>
            <a:miter lim="800000"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black">
          <a:xfrm>
            <a:off x="6499226" y="2554883"/>
            <a:ext cx="1944687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1C1C1C"/>
                </a:solidFill>
                <a:latin typeface="Arial" panose="020B0604020202020204" pitchFamily="34" charset="0"/>
              </a:rPr>
              <a:t>1.</a:t>
            </a:r>
            <a:r>
              <a:rPr lang="zh-CN" altLang="en-US" sz="2000" b="1" dirty="0">
                <a:solidFill>
                  <a:srgbClr val="1C1C1C"/>
                </a:solidFill>
                <a:latin typeface="Arial" panose="020B0604020202020204" pitchFamily="34" charset="0"/>
              </a:rPr>
              <a:t>串换</a:t>
            </a:r>
            <a:endParaRPr lang="en-US" altLang="zh-CN" sz="2000" b="1" dirty="0">
              <a:solidFill>
                <a:srgbClr val="1C1C1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1C1C1C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2000" b="1" dirty="0">
                <a:solidFill>
                  <a:srgbClr val="1C1C1C"/>
                </a:solidFill>
                <a:latin typeface="Arial" panose="020B0604020202020204" pitchFamily="34" charset="0"/>
              </a:rPr>
              <a:t>质押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1C1C1C"/>
                </a:solidFill>
                <a:latin typeface="Arial" panose="020B0604020202020204" pitchFamily="34" charset="0"/>
              </a:rPr>
              <a:t>3.</a:t>
            </a:r>
            <a:r>
              <a:rPr lang="zh-CN" altLang="en-US" sz="2000" b="1" dirty="0">
                <a:solidFill>
                  <a:srgbClr val="1C1C1C"/>
                </a:solidFill>
                <a:latin typeface="Arial" panose="020B0604020202020204" pitchFamily="34" charset="0"/>
              </a:rPr>
              <a:t>约定购回</a:t>
            </a:r>
            <a:r>
              <a:rPr lang="en-US" altLang="zh-CN" sz="2000" b="1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endParaRPr lang="zh-CN" altLang="en-US" sz="2000" b="1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172" name="标题 1"/>
          <p:cNvSpPr>
            <a:spLocks noGrp="1"/>
          </p:cNvSpPr>
          <p:nvPr>
            <p:ph type="title"/>
          </p:nvPr>
        </p:nvSpPr>
        <p:spPr>
          <a:xfrm>
            <a:off x="457200" y="970712"/>
            <a:ext cx="8229600" cy="720080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模式</a:t>
            </a:r>
            <a:r>
              <a:rPr lang="en-US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：仓单服务</a:t>
            </a:r>
            <a:r>
              <a:rPr lang="en-US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场外期权</a:t>
            </a:r>
          </a:p>
        </p:txBody>
      </p:sp>
    </p:spTree>
    <p:extLst>
      <p:ext uri="{BB962C8B-B14F-4D97-AF65-F5344CB8AC3E}">
        <p14:creationId xmlns:p14="http://schemas.microsoft.com/office/powerpoint/2010/main" val="1447200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rot="5400000" flipH="1" flipV="1">
            <a:off x="857250" y="1377803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标题 1"/>
          <p:cNvSpPr txBox="1">
            <a:spLocks/>
          </p:cNvSpPr>
          <p:nvPr/>
        </p:nvSpPr>
        <p:spPr>
          <a:xfrm>
            <a:off x="179512" y="1052736"/>
            <a:ext cx="822960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Tx/>
            </a:pPr>
            <a:r>
              <a:rPr lang="zh-CN" alt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模式</a:t>
            </a:r>
            <a:r>
              <a:rPr lang="en-US" altLang="zh-CN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：合作套保</a:t>
            </a:r>
            <a:r>
              <a:rPr lang="en-US" altLang="zh-CN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场外期权</a:t>
            </a:r>
          </a:p>
        </p:txBody>
      </p:sp>
      <p:sp>
        <p:nvSpPr>
          <p:cNvPr id="8" name="内容占位符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zh-CN" altLang="zh-CN" sz="2800" dirty="0"/>
              <a:t>合作套保业务是指，客户与</a:t>
            </a:r>
            <a:r>
              <a:rPr lang="zh-CN" altLang="en-US" sz="2800" dirty="0"/>
              <a:t>风险管理公司</a:t>
            </a:r>
            <a:r>
              <a:rPr lang="zh-CN" altLang="zh-CN" sz="2800" dirty="0"/>
              <a:t>签订合作协议，开立合作套保账户建立套期保值头寸时，</a:t>
            </a:r>
            <a:r>
              <a:rPr lang="zh-CN" altLang="en-US" sz="2800" dirty="0"/>
              <a:t>风险管理</a:t>
            </a:r>
            <a:r>
              <a:rPr lang="zh-CN" altLang="zh-CN" sz="2800" dirty="0"/>
              <a:t>公司</a:t>
            </a:r>
            <a:r>
              <a:rPr lang="zh-CN" altLang="zh-CN" sz="2800" b="1" dirty="0">
                <a:solidFill>
                  <a:schemeClr val="accent6"/>
                </a:solidFill>
              </a:rPr>
              <a:t>提供部分资金支持和风险控制服务</a:t>
            </a:r>
            <a:r>
              <a:rPr lang="zh-CN" altLang="zh-CN" sz="2800" dirty="0"/>
              <a:t>的业务模式。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zh-CN" sz="2800" dirty="0"/>
              <a:t>    </a:t>
            </a:r>
            <a:r>
              <a:rPr lang="zh-CN" altLang="zh-CN" sz="2800" dirty="0"/>
              <a:t>合作套保业务为客户解决三大难题</a:t>
            </a:r>
            <a:r>
              <a:rPr lang="zh-CN" altLang="en-US" sz="2800" dirty="0"/>
              <a:t>：</a:t>
            </a:r>
            <a:endParaRPr lang="zh-CN" altLang="zh-CN" sz="2800" dirty="0"/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zh-CN" sz="2800" dirty="0"/>
              <a:t>没有切实可行的套保方案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zh-CN" sz="2800" dirty="0"/>
              <a:t>没有合格的操作人员进行套保操作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zh-CN" sz="2800" dirty="0"/>
              <a:t>没有充足的资金进行套保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608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模式</a:t>
            </a:r>
            <a:r>
              <a:rPr lang="en-US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：基差贸易</a:t>
            </a:r>
            <a:r>
              <a:rPr lang="en-US" altLang="zh-C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场外期权</a:t>
            </a:r>
          </a:p>
        </p:txBody>
      </p:sp>
      <p:sp>
        <p:nvSpPr>
          <p:cNvPr id="5" name="矩形 54"/>
          <p:cNvSpPr>
            <a:spLocks noChangeArrowheads="1"/>
          </p:cNvSpPr>
          <p:nvPr/>
        </p:nvSpPr>
        <p:spPr bwMode="auto">
          <a:xfrm>
            <a:off x="5471592" y="3927884"/>
            <a:ext cx="3672408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基差贸易</a:t>
            </a:r>
            <a:endParaRPr lang="en-US" altLang="zh-CN" sz="2400" b="1" dirty="0"/>
          </a:p>
          <a:p>
            <a:pPr eaLnBrk="1" hangingPunct="1"/>
            <a:r>
              <a:rPr lang="zh-CN" altLang="en-US" sz="2000" dirty="0"/>
              <a:t>是指风险管理公司根据某种商品现货价格与相关商品期货合约、期权合约价格间的强弱关系变化，以</a:t>
            </a:r>
            <a:r>
              <a:rPr lang="zh-CN" altLang="en-US" sz="2000" b="1" dirty="0"/>
              <a:t>确定价格或以点价、均价等方式</a:t>
            </a:r>
            <a:r>
              <a:rPr lang="zh-CN" altLang="en-US" sz="2000" dirty="0"/>
              <a:t>提供报价并与客户进行</a:t>
            </a:r>
            <a:r>
              <a:rPr lang="zh-CN" altLang="en-US" sz="2000" b="1" dirty="0"/>
              <a:t>现货交易</a:t>
            </a:r>
            <a:r>
              <a:rPr lang="zh-CN" altLang="en-US" sz="2000" dirty="0"/>
              <a:t>的业务行为。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64" y="2060848"/>
            <a:ext cx="6912768" cy="416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1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 bwMode="auto">
          <a:xfrm>
            <a:off x="2892956" y="1615166"/>
            <a:ext cx="3744416" cy="460851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5246360" y="1629505"/>
            <a:ext cx="3744416" cy="46085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435344" y="1658083"/>
            <a:ext cx="3744416" cy="460851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模式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：保险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期货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3568" y="3055422"/>
            <a:ext cx="7965316" cy="1803989"/>
            <a:chOff x="937585" y="3055422"/>
            <a:chExt cx="7965316" cy="1803989"/>
          </a:xfrm>
        </p:grpSpPr>
        <p:sp>
          <p:nvSpPr>
            <p:cNvPr id="6" name="任意多边形 5"/>
            <p:cNvSpPr/>
            <p:nvPr/>
          </p:nvSpPr>
          <p:spPr>
            <a:xfrm>
              <a:off x="937585" y="3055422"/>
              <a:ext cx="791468" cy="1728000"/>
            </a:xfrm>
            <a:custGeom>
              <a:avLst/>
              <a:gdLst>
                <a:gd name="connsiteX0" fmla="*/ 0 w 934088"/>
                <a:gd name="connsiteY0" fmla="*/ 93409 h 1683259"/>
                <a:gd name="connsiteX1" fmla="*/ 93409 w 934088"/>
                <a:gd name="connsiteY1" fmla="*/ 0 h 1683259"/>
                <a:gd name="connsiteX2" fmla="*/ 840679 w 934088"/>
                <a:gd name="connsiteY2" fmla="*/ 0 h 1683259"/>
                <a:gd name="connsiteX3" fmla="*/ 934088 w 934088"/>
                <a:gd name="connsiteY3" fmla="*/ 93409 h 1683259"/>
                <a:gd name="connsiteX4" fmla="*/ 934088 w 934088"/>
                <a:gd name="connsiteY4" fmla="*/ 1589850 h 1683259"/>
                <a:gd name="connsiteX5" fmla="*/ 840679 w 934088"/>
                <a:gd name="connsiteY5" fmla="*/ 1683259 h 1683259"/>
                <a:gd name="connsiteX6" fmla="*/ 93409 w 934088"/>
                <a:gd name="connsiteY6" fmla="*/ 1683259 h 1683259"/>
                <a:gd name="connsiteX7" fmla="*/ 0 w 934088"/>
                <a:gd name="connsiteY7" fmla="*/ 1589850 h 1683259"/>
                <a:gd name="connsiteX8" fmla="*/ 0 w 934088"/>
                <a:gd name="connsiteY8" fmla="*/ 93409 h 168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4088" h="1683259">
                  <a:moveTo>
                    <a:pt x="0" y="93409"/>
                  </a:moveTo>
                  <a:cubicBezTo>
                    <a:pt x="0" y="41821"/>
                    <a:pt x="41821" y="0"/>
                    <a:pt x="93409" y="0"/>
                  </a:cubicBezTo>
                  <a:lnTo>
                    <a:pt x="840679" y="0"/>
                  </a:lnTo>
                  <a:cubicBezTo>
                    <a:pt x="892267" y="0"/>
                    <a:pt x="934088" y="41821"/>
                    <a:pt x="934088" y="93409"/>
                  </a:cubicBezTo>
                  <a:lnTo>
                    <a:pt x="934088" y="1589850"/>
                  </a:lnTo>
                  <a:cubicBezTo>
                    <a:pt x="934088" y="1641438"/>
                    <a:pt x="892267" y="1683259"/>
                    <a:pt x="840679" y="1683259"/>
                  </a:cubicBezTo>
                  <a:lnTo>
                    <a:pt x="93409" y="1683259"/>
                  </a:lnTo>
                  <a:cubicBezTo>
                    <a:pt x="41821" y="1683259"/>
                    <a:pt x="0" y="1641438"/>
                    <a:pt x="0" y="1589850"/>
                  </a:cubicBezTo>
                  <a:lnTo>
                    <a:pt x="0" y="9340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129" tIns="92129" rIns="92129" bIns="92129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700" kern="1200" dirty="0"/>
                <a:t>中煤保险客户</a:t>
              </a: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394665" y="3098339"/>
              <a:ext cx="792000" cy="1728000"/>
            </a:xfrm>
            <a:custGeom>
              <a:avLst/>
              <a:gdLst>
                <a:gd name="connsiteX0" fmla="*/ 0 w 905341"/>
                <a:gd name="connsiteY0" fmla="*/ 90534 h 1597425"/>
                <a:gd name="connsiteX1" fmla="*/ 90534 w 905341"/>
                <a:gd name="connsiteY1" fmla="*/ 0 h 1597425"/>
                <a:gd name="connsiteX2" fmla="*/ 814807 w 905341"/>
                <a:gd name="connsiteY2" fmla="*/ 0 h 1597425"/>
                <a:gd name="connsiteX3" fmla="*/ 905341 w 905341"/>
                <a:gd name="connsiteY3" fmla="*/ 90534 h 1597425"/>
                <a:gd name="connsiteX4" fmla="*/ 905341 w 905341"/>
                <a:gd name="connsiteY4" fmla="*/ 1506891 h 1597425"/>
                <a:gd name="connsiteX5" fmla="*/ 814807 w 905341"/>
                <a:gd name="connsiteY5" fmla="*/ 1597425 h 1597425"/>
                <a:gd name="connsiteX6" fmla="*/ 90534 w 905341"/>
                <a:gd name="connsiteY6" fmla="*/ 1597425 h 1597425"/>
                <a:gd name="connsiteX7" fmla="*/ 0 w 905341"/>
                <a:gd name="connsiteY7" fmla="*/ 1506891 h 1597425"/>
                <a:gd name="connsiteX8" fmla="*/ 0 w 905341"/>
                <a:gd name="connsiteY8" fmla="*/ 90534 h 159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341" h="1597425">
                  <a:moveTo>
                    <a:pt x="0" y="90534"/>
                  </a:moveTo>
                  <a:cubicBezTo>
                    <a:pt x="0" y="40533"/>
                    <a:pt x="40533" y="0"/>
                    <a:pt x="90534" y="0"/>
                  </a:cubicBezTo>
                  <a:lnTo>
                    <a:pt x="814807" y="0"/>
                  </a:lnTo>
                  <a:cubicBezTo>
                    <a:pt x="864808" y="0"/>
                    <a:pt x="905341" y="40533"/>
                    <a:pt x="905341" y="90534"/>
                  </a:cubicBezTo>
                  <a:lnTo>
                    <a:pt x="905341" y="1506891"/>
                  </a:lnTo>
                  <a:cubicBezTo>
                    <a:pt x="905341" y="1556892"/>
                    <a:pt x="864808" y="1597425"/>
                    <a:pt x="814807" y="1597425"/>
                  </a:cubicBezTo>
                  <a:lnTo>
                    <a:pt x="90534" y="1597425"/>
                  </a:lnTo>
                  <a:cubicBezTo>
                    <a:pt x="40533" y="1597425"/>
                    <a:pt x="0" y="1556892"/>
                    <a:pt x="0" y="1506891"/>
                  </a:cubicBezTo>
                  <a:lnTo>
                    <a:pt x="0" y="905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287" tIns="91287" rIns="91287" bIns="9128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700" kern="1200" dirty="0"/>
                <a:t>中煤保险</a:t>
              </a: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822996" y="3098340"/>
              <a:ext cx="792000" cy="1728000"/>
            </a:xfrm>
            <a:custGeom>
              <a:avLst/>
              <a:gdLst>
                <a:gd name="connsiteX0" fmla="*/ 0 w 652372"/>
                <a:gd name="connsiteY0" fmla="*/ 65237 h 1352792"/>
                <a:gd name="connsiteX1" fmla="*/ 65237 w 652372"/>
                <a:gd name="connsiteY1" fmla="*/ 0 h 1352792"/>
                <a:gd name="connsiteX2" fmla="*/ 587135 w 652372"/>
                <a:gd name="connsiteY2" fmla="*/ 0 h 1352792"/>
                <a:gd name="connsiteX3" fmla="*/ 652372 w 652372"/>
                <a:gd name="connsiteY3" fmla="*/ 65237 h 1352792"/>
                <a:gd name="connsiteX4" fmla="*/ 652372 w 652372"/>
                <a:gd name="connsiteY4" fmla="*/ 1287555 h 1352792"/>
                <a:gd name="connsiteX5" fmla="*/ 587135 w 652372"/>
                <a:gd name="connsiteY5" fmla="*/ 1352792 h 1352792"/>
                <a:gd name="connsiteX6" fmla="*/ 65237 w 652372"/>
                <a:gd name="connsiteY6" fmla="*/ 1352792 h 1352792"/>
                <a:gd name="connsiteX7" fmla="*/ 0 w 652372"/>
                <a:gd name="connsiteY7" fmla="*/ 1287555 h 1352792"/>
                <a:gd name="connsiteX8" fmla="*/ 0 w 652372"/>
                <a:gd name="connsiteY8" fmla="*/ 65237 h 135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372" h="1352792">
                  <a:moveTo>
                    <a:pt x="0" y="65237"/>
                  </a:moveTo>
                  <a:cubicBezTo>
                    <a:pt x="0" y="29208"/>
                    <a:pt x="29208" y="0"/>
                    <a:pt x="65237" y="0"/>
                  </a:cubicBezTo>
                  <a:lnTo>
                    <a:pt x="587135" y="0"/>
                  </a:lnTo>
                  <a:cubicBezTo>
                    <a:pt x="623164" y="0"/>
                    <a:pt x="652372" y="29208"/>
                    <a:pt x="652372" y="65237"/>
                  </a:cubicBezTo>
                  <a:lnTo>
                    <a:pt x="652372" y="1287555"/>
                  </a:lnTo>
                  <a:cubicBezTo>
                    <a:pt x="652372" y="1323584"/>
                    <a:pt x="623164" y="1352792"/>
                    <a:pt x="587135" y="1352792"/>
                  </a:cubicBezTo>
                  <a:lnTo>
                    <a:pt x="65237" y="1352792"/>
                  </a:lnTo>
                  <a:cubicBezTo>
                    <a:pt x="29208" y="1352792"/>
                    <a:pt x="0" y="1323584"/>
                    <a:pt x="0" y="1287555"/>
                  </a:cubicBezTo>
                  <a:lnTo>
                    <a:pt x="0" y="652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877" tIns="83877" rIns="83877" bIns="83877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700" kern="1200" dirty="0"/>
                <a:t>格林大华</a:t>
              </a:r>
              <a:endParaRPr lang="en-US" altLang="zh-CN" sz="1700" kern="1200" dirty="0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110901" y="3131411"/>
              <a:ext cx="792000" cy="1728000"/>
            </a:xfrm>
            <a:custGeom>
              <a:avLst/>
              <a:gdLst>
                <a:gd name="connsiteX0" fmla="*/ 0 w 686449"/>
                <a:gd name="connsiteY0" fmla="*/ 68645 h 698051"/>
                <a:gd name="connsiteX1" fmla="*/ 68645 w 686449"/>
                <a:gd name="connsiteY1" fmla="*/ 0 h 698051"/>
                <a:gd name="connsiteX2" fmla="*/ 617804 w 686449"/>
                <a:gd name="connsiteY2" fmla="*/ 0 h 698051"/>
                <a:gd name="connsiteX3" fmla="*/ 686449 w 686449"/>
                <a:gd name="connsiteY3" fmla="*/ 68645 h 698051"/>
                <a:gd name="connsiteX4" fmla="*/ 686449 w 686449"/>
                <a:gd name="connsiteY4" fmla="*/ 629406 h 698051"/>
                <a:gd name="connsiteX5" fmla="*/ 617804 w 686449"/>
                <a:gd name="connsiteY5" fmla="*/ 698051 h 698051"/>
                <a:gd name="connsiteX6" fmla="*/ 68645 w 686449"/>
                <a:gd name="connsiteY6" fmla="*/ 698051 h 698051"/>
                <a:gd name="connsiteX7" fmla="*/ 0 w 686449"/>
                <a:gd name="connsiteY7" fmla="*/ 629406 h 698051"/>
                <a:gd name="connsiteX8" fmla="*/ 0 w 686449"/>
                <a:gd name="connsiteY8" fmla="*/ 68645 h 69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449" h="698051">
                  <a:moveTo>
                    <a:pt x="0" y="68645"/>
                  </a:moveTo>
                  <a:cubicBezTo>
                    <a:pt x="0" y="30733"/>
                    <a:pt x="30733" y="0"/>
                    <a:pt x="68645" y="0"/>
                  </a:cubicBezTo>
                  <a:lnTo>
                    <a:pt x="617804" y="0"/>
                  </a:lnTo>
                  <a:cubicBezTo>
                    <a:pt x="655716" y="0"/>
                    <a:pt x="686449" y="30733"/>
                    <a:pt x="686449" y="68645"/>
                  </a:cubicBezTo>
                  <a:lnTo>
                    <a:pt x="686449" y="629406"/>
                  </a:lnTo>
                  <a:cubicBezTo>
                    <a:pt x="686449" y="667318"/>
                    <a:pt x="655716" y="698051"/>
                    <a:pt x="617804" y="698051"/>
                  </a:cubicBezTo>
                  <a:lnTo>
                    <a:pt x="68645" y="698051"/>
                  </a:lnTo>
                  <a:cubicBezTo>
                    <a:pt x="30733" y="698051"/>
                    <a:pt x="0" y="667318"/>
                    <a:pt x="0" y="629406"/>
                  </a:cubicBezTo>
                  <a:lnTo>
                    <a:pt x="0" y="6864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875" tIns="84875" rIns="84875" bIns="8487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700" kern="1200" dirty="0"/>
                <a:t>期货市场</a:t>
              </a:r>
              <a:endParaRPr lang="en-US" altLang="zh-CN" sz="1700" kern="1200" dirty="0"/>
            </a:p>
          </p:txBody>
        </p:sp>
      </p:grpSp>
      <p:sp>
        <p:nvSpPr>
          <p:cNvPr id="14" name="左箭头 13"/>
          <p:cNvSpPr/>
          <p:nvPr/>
        </p:nvSpPr>
        <p:spPr bwMode="auto">
          <a:xfrm>
            <a:off x="4015803" y="3098339"/>
            <a:ext cx="1440000" cy="648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4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</a:t>
            </a:r>
            <a:r>
              <a:rPr kumimoji="0" lang="zh-CN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选择行权</a:t>
            </a: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900" dirty="0"/>
              <a:t>   </a:t>
            </a:r>
            <a:r>
              <a:rPr kumimoji="0" lang="zh-CN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支付差价</a:t>
            </a:r>
          </a:p>
        </p:txBody>
      </p:sp>
      <p:sp>
        <p:nvSpPr>
          <p:cNvPr id="15" name="右箭头 14"/>
          <p:cNvSpPr/>
          <p:nvPr/>
        </p:nvSpPr>
        <p:spPr bwMode="auto">
          <a:xfrm>
            <a:off x="1587472" y="4134106"/>
            <a:ext cx="1440160" cy="64807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1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 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购买价格保险</a:t>
            </a:r>
          </a:p>
        </p:txBody>
      </p:sp>
      <p:sp>
        <p:nvSpPr>
          <p:cNvPr id="16" name="右箭头 15"/>
          <p:cNvSpPr/>
          <p:nvPr/>
        </p:nvSpPr>
        <p:spPr bwMode="auto">
          <a:xfrm>
            <a:off x="4045084" y="4211411"/>
            <a:ext cx="1440160" cy="648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2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 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购买场外期权</a:t>
            </a:r>
          </a:p>
        </p:txBody>
      </p:sp>
      <p:sp>
        <p:nvSpPr>
          <p:cNvPr id="17" name="左右箭头 16"/>
          <p:cNvSpPr/>
          <p:nvPr/>
        </p:nvSpPr>
        <p:spPr bwMode="auto">
          <a:xfrm>
            <a:off x="6398488" y="3663731"/>
            <a:ext cx="1440160" cy="54006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3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对冲风险</a:t>
            </a:r>
          </a:p>
        </p:txBody>
      </p:sp>
      <p:sp>
        <p:nvSpPr>
          <p:cNvPr id="18" name="左箭头 17"/>
          <p:cNvSpPr/>
          <p:nvPr/>
        </p:nvSpPr>
        <p:spPr bwMode="auto">
          <a:xfrm>
            <a:off x="1587632" y="3098339"/>
            <a:ext cx="1440000" cy="648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200" b="1" dirty="0"/>
              <a:t>5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赔付</a:t>
            </a:r>
          </a:p>
        </p:txBody>
      </p:sp>
      <p:sp>
        <p:nvSpPr>
          <p:cNvPr id="22" name="圆角矩形 21"/>
          <p:cNvSpPr/>
          <p:nvPr/>
        </p:nvSpPr>
        <p:spPr bwMode="auto">
          <a:xfrm>
            <a:off x="1691680" y="1916832"/>
            <a:ext cx="1152128" cy="36004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宋体" pitchFamily="2" charset="-122"/>
              </a:rPr>
              <a:t>保险市场</a:t>
            </a:r>
          </a:p>
        </p:txBody>
      </p:sp>
      <p:sp>
        <p:nvSpPr>
          <p:cNvPr id="23" name="圆角矩形 22"/>
          <p:cNvSpPr/>
          <p:nvPr/>
        </p:nvSpPr>
        <p:spPr bwMode="auto">
          <a:xfrm>
            <a:off x="3946466" y="1889085"/>
            <a:ext cx="1636331" cy="36004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场外期权</a:t>
            </a:r>
            <a:r>
              <a:rPr kumimoji="0" lang="zh-CN" altLang="en-US" sz="1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市场</a:t>
            </a:r>
          </a:p>
        </p:txBody>
      </p:sp>
      <p:sp>
        <p:nvSpPr>
          <p:cNvPr id="24" name="圆角矩形 23"/>
          <p:cNvSpPr/>
          <p:nvPr/>
        </p:nvSpPr>
        <p:spPr bwMode="auto">
          <a:xfrm>
            <a:off x="6615516" y="1917321"/>
            <a:ext cx="1152128" cy="36004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期货</a:t>
            </a:r>
            <a:r>
              <a:rPr kumimoji="0" lang="zh-CN" altLang="en-US" sz="1800" i="0" u="none" strike="noStrike" normalizeH="0" baseline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市场</a:t>
            </a:r>
          </a:p>
        </p:txBody>
      </p:sp>
      <p:sp>
        <p:nvSpPr>
          <p:cNvPr id="27" name="下弧形箭头 26"/>
          <p:cNvSpPr/>
          <p:nvPr/>
        </p:nvSpPr>
        <p:spPr bwMode="auto">
          <a:xfrm>
            <a:off x="1189180" y="4943766"/>
            <a:ext cx="2376264" cy="504056"/>
          </a:xfrm>
          <a:prstGeom prst="curved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风险</a:t>
            </a:r>
          </a:p>
        </p:txBody>
      </p:sp>
      <p:sp>
        <p:nvSpPr>
          <p:cNvPr id="28" name="下弧形箭头 27"/>
          <p:cNvSpPr/>
          <p:nvPr/>
        </p:nvSpPr>
        <p:spPr bwMode="auto">
          <a:xfrm>
            <a:off x="3593190" y="4995554"/>
            <a:ext cx="2376264" cy="504056"/>
          </a:xfrm>
          <a:prstGeom prst="curved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风险</a:t>
            </a:r>
          </a:p>
        </p:txBody>
      </p:sp>
      <p:sp>
        <p:nvSpPr>
          <p:cNvPr id="29" name="下弧形箭头 28"/>
          <p:cNvSpPr/>
          <p:nvPr/>
        </p:nvSpPr>
        <p:spPr bwMode="auto">
          <a:xfrm>
            <a:off x="6031184" y="5076368"/>
            <a:ext cx="2376264" cy="504056"/>
          </a:xfrm>
          <a:prstGeom prst="curved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风险</a:t>
            </a:r>
          </a:p>
        </p:txBody>
      </p:sp>
      <p:sp>
        <p:nvSpPr>
          <p:cNvPr id="32" name="上弧形箭头 31"/>
          <p:cNvSpPr/>
          <p:nvPr/>
        </p:nvSpPr>
        <p:spPr bwMode="auto">
          <a:xfrm>
            <a:off x="1180156" y="2486277"/>
            <a:ext cx="2376000" cy="504000"/>
          </a:xfrm>
          <a:prstGeom prst="curvedDownArrow">
            <a:avLst/>
          </a:prstGeom>
          <a:solidFill>
            <a:srgbClr val="EFB82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费用</a:t>
            </a:r>
          </a:p>
        </p:txBody>
      </p:sp>
      <p:sp>
        <p:nvSpPr>
          <p:cNvPr id="33" name="上弧形箭头 32"/>
          <p:cNvSpPr/>
          <p:nvPr/>
        </p:nvSpPr>
        <p:spPr bwMode="auto">
          <a:xfrm>
            <a:off x="3588979" y="2433086"/>
            <a:ext cx="2376000" cy="504000"/>
          </a:xfrm>
          <a:prstGeom prst="curvedDownArrow">
            <a:avLst/>
          </a:prstGeom>
          <a:solidFill>
            <a:srgbClr val="EFB82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费用</a:t>
            </a:r>
          </a:p>
        </p:txBody>
      </p:sp>
      <p:sp>
        <p:nvSpPr>
          <p:cNvPr id="34" name="上弧形箭头 33"/>
          <p:cNvSpPr/>
          <p:nvPr/>
        </p:nvSpPr>
        <p:spPr bwMode="auto">
          <a:xfrm>
            <a:off x="6050010" y="2481053"/>
            <a:ext cx="2376000" cy="504000"/>
          </a:xfrm>
          <a:prstGeom prst="curvedDownArrow">
            <a:avLst/>
          </a:prstGeom>
          <a:solidFill>
            <a:srgbClr val="EFB82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费用</a:t>
            </a:r>
          </a:p>
        </p:txBody>
      </p:sp>
    </p:spTree>
    <p:extLst>
      <p:ext uri="{BB962C8B-B14F-4D97-AF65-F5344CB8AC3E}">
        <p14:creationId xmlns:p14="http://schemas.microsoft.com/office/powerpoint/2010/main" val="67317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1087191"/>
            <a:ext cx="8229600" cy="720080"/>
          </a:xfrm>
        </p:spPr>
        <p:txBody>
          <a:bodyPr/>
          <a:lstStyle/>
          <a:p>
            <a:pPr algn="ctr"/>
            <a:r>
              <a:rPr lang="zh-CN" alt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  容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554624904"/>
              </p:ext>
            </p:extLst>
          </p:nvPr>
        </p:nvGraphicFramePr>
        <p:xfrm>
          <a:off x="1524000" y="17888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835696" y="2329716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</a:p>
        </p:txBody>
      </p:sp>
      <p:sp>
        <p:nvSpPr>
          <p:cNvPr id="7" name="矩形 6"/>
          <p:cNvSpPr/>
          <p:nvPr/>
        </p:nvSpPr>
        <p:spPr>
          <a:xfrm>
            <a:off x="2084045" y="3553852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</a:t>
            </a:r>
          </a:p>
        </p:txBody>
      </p:sp>
      <p:sp>
        <p:nvSpPr>
          <p:cNvPr id="8" name="矩形 7"/>
          <p:cNvSpPr/>
          <p:nvPr/>
        </p:nvSpPr>
        <p:spPr>
          <a:xfrm>
            <a:off x="1796013" y="4797152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353611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模式</a:t>
            </a: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zh-CN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：卖出原材料虚值看跌期权，摊低采购成本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dirty="0"/>
              <a:t>案例：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dirty="0"/>
              <a:t>螺纹钢期货</a:t>
            </a:r>
            <a:r>
              <a:rPr lang="en-US" altLang="zh-CN" dirty="0"/>
              <a:t>4350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吨，钢贸商卖出行权价为</a:t>
            </a:r>
            <a:r>
              <a:rPr lang="en-US" altLang="zh-CN" dirty="0"/>
              <a:t>4100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吨，期限为</a:t>
            </a:r>
            <a:r>
              <a:rPr lang="en-US" altLang="zh-CN" dirty="0"/>
              <a:t>1</a:t>
            </a:r>
            <a:r>
              <a:rPr lang="zh-CN" altLang="en-US" dirty="0"/>
              <a:t>个月的欧式看跌期权，收取权利金</a:t>
            </a:r>
            <a:r>
              <a:rPr lang="en-US" altLang="zh-CN" dirty="0"/>
              <a:t>19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吨。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dirty="0"/>
              <a:t>如果螺纹钢没有跌破</a:t>
            </a:r>
            <a:r>
              <a:rPr lang="en-US" altLang="zh-CN" dirty="0"/>
              <a:t>4100</a:t>
            </a:r>
            <a:r>
              <a:rPr lang="zh-CN" altLang="en-US" dirty="0"/>
              <a:t>美分</a:t>
            </a:r>
            <a:r>
              <a:rPr lang="en-US" altLang="zh-CN" dirty="0"/>
              <a:t>/</a:t>
            </a:r>
            <a:r>
              <a:rPr lang="zh-CN" altLang="en-US" dirty="0"/>
              <a:t>蒲式耳，则期权没有被行权。企业正常进货，收取的</a:t>
            </a:r>
            <a:r>
              <a:rPr lang="en-US" altLang="zh-CN" dirty="0"/>
              <a:t>19</a:t>
            </a:r>
            <a:r>
              <a:rPr lang="zh-CN" altLang="en-US" dirty="0"/>
              <a:t>元权利金可以摊低采购成本。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dirty="0"/>
              <a:t>如果螺纹钢跌破</a:t>
            </a:r>
            <a:r>
              <a:rPr lang="en-US" altLang="zh-CN" dirty="0"/>
              <a:t>4100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吨，则期权被行权，企业需以</a:t>
            </a:r>
            <a:r>
              <a:rPr lang="en-US" altLang="zh-CN" dirty="0"/>
              <a:t>4100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吨购入螺纹钢。考虑进来收取的</a:t>
            </a:r>
            <a:r>
              <a:rPr lang="en-US" altLang="zh-CN" dirty="0"/>
              <a:t>19</a:t>
            </a:r>
            <a:r>
              <a:rPr lang="zh-CN" altLang="en-US" dirty="0"/>
              <a:t>元权利金后，实际采购成本为</a:t>
            </a:r>
            <a:r>
              <a:rPr lang="en-US" altLang="zh-CN" dirty="0"/>
              <a:t>4081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吨。</a:t>
            </a:r>
          </a:p>
        </p:txBody>
      </p:sp>
    </p:spTree>
    <p:extLst>
      <p:ext uri="{BB962C8B-B14F-4D97-AF65-F5344CB8AC3E}">
        <p14:creationId xmlns:p14="http://schemas.microsoft.com/office/powerpoint/2010/main" val="544291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模式</a:t>
            </a: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zh-CN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：卖出成品虚值看涨期权，增厚收益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381642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400" dirty="0"/>
              <a:t>案例：</a:t>
            </a:r>
            <a:endParaRPr lang="en-US" altLang="zh-CN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/>
              <a:t>螺纹钢期货</a:t>
            </a:r>
            <a:r>
              <a:rPr lang="en-US" altLang="zh-CN" sz="2400" dirty="0"/>
              <a:t>4350</a:t>
            </a:r>
            <a:r>
              <a:rPr lang="zh-CN" altLang="en-US" sz="2400" dirty="0"/>
              <a:t>元</a:t>
            </a:r>
            <a:r>
              <a:rPr lang="en-US" altLang="zh-CN" sz="2400" dirty="0"/>
              <a:t>/</a:t>
            </a:r>
            <a:r>
              <a:rPr lang="zh-CN" altLang="en-US" sz="2400" dirty="0"/>
              <a:t>吨，钢贸商卖出行权价为</a:t>
            </a:r>
            <a:r>
              <a:rPr lang="en-US" altLang="zh-CN" sz="2400" dirty="0"/>
              <a:t>4600</a:t>
            </a:r>
            <a:r>
              <a:rPr lang="zh-CN" altLang="en-US" sz="2400" dirty="0"/>
              <a:t>元</a:t>
            </a:r>
            <a:r>
              <a:rPr lang="en-US" altLang="zh-CN" sz="2400" dirty="0"/>
              <a:t>/</a:t>
            </a:r>
            <a:r>
              <a:rPr lang="zh-CN" altLang="en-US" sz="2400" dirty="0"/>
              <a:t>吨，期限为</a:t>
            </a:r>
            <a:r>
              <a:rPr lang="en-US" altLang="zh-CN" sz="2400" dirty="0"/>
              <a:t>1</a:t>
            </a:r>
            <a:r>
              <a:rPr lang="zh-CN" altLang="en-US" sz="2400" dirty="0"/>
              <a:t>个月的欧式看涨期权，收取权利金</a:t>
            </a:r>
            <a:r>
              <a:rPr lang="en-US" altLang="zh-CN" sz="2400" dirty="0"/>
              <a:t>22.7</a:t>
            </a:r>
            <a:r>
              <a:rPr lang="zh-CN" altLang="en-US" sz="2400" dirty="0"/>
              <a:t>元</a:t>
            </a:r>
            <a:r>
              <a:rPr lang="en-US" altLang="zh-CN" sz="2400" dirty="0"/>
              <a:t>/</a:t>
            </a:r>
            <a:r>
              <a:rPr lang="zh-CN" altLang="en-US" sz="2400" dirty="0"/>
              <a:t>吨。</a:t>
            </a:r>
            <a:endParaRPr lang="en-US" altLang="zh-CN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/>
              <a:t>如果螺纹钢没有升破</a:t>
            </a:r>
            <a:r>
              <a:rPr lang="en-US" altLang="zh-CN" sz="2400" dirty="0"/>
              <a:t>4600</a:t>
            </a:r>
            <a:r>
              <a:rPr lang="zh-CN" altLang="en-US" sz="2400" dirty="0"/>
              <a:t>元</a:t>
            </a:r>
            <a:r>
              <a:rPr lang="en-US" altLang="zh-CN" sz="2400" dirty="0"/>
              <a:t>/</a:t>
            </a:r>
            <a:r>
              <a:rPr lang="zh-CN" altLang="en-US" sz="2400" dirty="0"/>
              <a:t>吨，则期权没有被行权。企业正常销售，收取的权利金可以增厚销售收入。</a:t>
            </a:r>
            <a:endParaRPr lang="en-US" altLang="zh-CN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/>
              <a:t>如果螺纹钢升破</a:t>
            </a:r>
            <a:r>
              <a:rPr lang="en-US" altLang="zh-CN" sz="2400" dirty="0"/>
              <a:t>4600</a:t>
            </a:r>
            <a:r>
              <a:rPr lang="zh-CN" altLang="en-US" sz="2400" dirty="0"/>
              <a:t>元</a:t>
            </a:r>
            <a:r>
              <a:rPr lang="en-US" altLang="zh-CN" sz="2400" dirty="0"/>
              <a:t>/</a:t>
            </a:r>
            <a:r>
              <a:rPr lang="zh-CN" altLang="en-US" sz="2400" dirty="0"/>
              <a:t>吨，则期权被行权，企业需以</a:t>
            </a:r>
            <a:r>
              <a:rPr lang="en-US" altLang="zh-CN" sz="2400" dirty="0"/>
              <a:t>4600</a:t>
            </a:r>
            <a:r>
              <a:rPr lang="zh-CN" altLang="en-US" sz="2400" dirty="0"/>
              <a:t>元</a:t>
            </a:r>
            <a:r>
              <a:rPr lang="en-US" altLang="zh-CN" sz="2400" dirty="0"/>
              <a:t>/</a:t>
            </a:r>
            <a:r>
              <a:rPr lang="zh-CN" altLang="en-US" sz="2400" dirty="0"/>
              <a:t>吨的价格卖出螺纹钢。考虑进来收取的权利金后，实际销售价格为</a:t>
            </a:r>
            <a:r>
              <a:rPr lang="en-US" altLang="zh-CN" sz="2400" dirty="0"/>
              <a:t>4622.7</a:t>
            </a:r>
            <a:r>
              <a:rPr lang="zh-CN" altLang="en-US" sz="2400" dirty="0"/>
              <a:t>元</a:t>
            </a:r>
            <a:r>
              <a:rPr lang="en-US" altLang="zh-CN" sz="2400" dirty="0"/>
              <a:t>/</a:t>
            </a:r>
            <a:r>
              <a:rPr lang="zh-CN" altLang="en-US" sz="2400" dirty="0"/>
              <a:t>吨。</a:t>
            </a: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195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1087191"/>
            <a:ext cx="8229600" cy="720080"/>
          </a:xfrm>
        </p:spPr>
        <p:txBody>
          <a:bodyPr/>
          <a:lstStyle/>
          <a:p>
            <a:pPr algn="ctr"/>
            <a:r>
              <a:rPr lang="zh-CN" alt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  容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910396141"/>
              </p:ext>
            </p:extLst>
          </p:nvPr>
        </p:nvGraphicFramePr>
        <p:xfrm>
          <a:off x="1524000" y="17888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835696" y="2329716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</a:p>
        </p:txBody>
      </p:sp>
      <p:sp>
        <p:nvSpPr>
          <p:cNvPr id="7" name="矩形 6"/>
          <p:cNvSpPr/>
          <p:nvPr/>
        </p:nvSpPr>
        <p:spPr>
          <a:xfrm>
            <a:off x="2084045" y="3553852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</a:t>
            </a:r>
          </a:p>
        </p:txBody>
      </p:sp>
      <p:sp>
        <p:nvSpPr>
          <p:cNvPr id="8" name="矩形 7"/>
          <p:cNvSpPr/>
          <p:nvPr/>
        </p:nvSpPr>
        <p:spPr>
          <a:xfrm>
            <a:off x="1796013" y="4797152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499603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110" y="1120518"/>
            <a:ext cx="8527377" cy="36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40"/>
              </a:lnSpc>
            </a:pPr>
            <a:r>
              <a:rPr dirty="0"/>
              <a:t>保息进取获利（内嵌看涨期权）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1673" y="2925864"/>
            <a:ext cx="7391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/>
                <a:cs typeface="宋体"/>
              </a:rPr>
              <a:t>保底收益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1377" y="3587986"/>
            <a:ext cx="3322320" cy="100330"/>
          </a:xfrm>
          <a:custGeom>
            <a:avLst/>
            <a:gdLst/>
            <a:ahLst/>
            <a:cxnLst/>
            <a:rect l="l" t="t" r="r" b="b"/>
            <a:pathLst>
              <a:path w="3322320" h="100330">
                <a:moveTo>
                  <a:pt x="3313742" y="45212"/>
                </a:moveTo>
                <a:lnTo>
                  <a:pt x="3312414" y="45212"/>
                </a:lnTo>
                <a:lnTo>
                  <a:pt x="3312414" y="54737"/>
                </a:lnTo>
                <a:lnTo>
                  <a:pt x="3294755" y="54740"/>
                </a:lnTo>
                <a:lnTo>
                  <a:pt x="3233801" y="90296"/>
                </a:lnTo>
                <a:lnTo>
                  <a:pt x="3231515" y="91566"/>
                </a:lnTo>
                <a:lnTo>
                  <a:pt x="3230753" y="94487"/>
                </a:lnTo>
                <a:lnTo>
                  <a:pt x="3232023" y="96774"/>
                </a:lnTo>
                <a:lnTo>
                  <a:pt x="3233420" y="99060"/>
                </a:lnTo>
                <a:lnTo>
                  <a:pt x="3236341" y="99821"/>
                </a:lnTo>
                <a:lnTo>
                  <a:pt x="3238627" y="98551"/>
                </a:lnTo>
                <a:lnTo>
                  <a:pt x="3321812" y="49911"/>
                </a:lnTo>
                <a:lnTo>
                  <a:pt x="3313742" y="45212"/>
                </a:lnTo>
                <a:close/>
              </a:path>
              <a:path w="3322320" h="100330">
                <a:moveTo>
                  <a:pt x="3294766" y="45215"/>
                </a:moveTo>
                <a:lnTo>
                  <a:pt x="0" y="45846"/>
                </a:lnTo>
                <a:lnTo>
                  <a:pt x="0" y="55371"/>
                </a:lnTo>
                <a:lnTo>
                  <a:pt x="3294760" y="54737"/>
                </a:lnTo>
                <a:lnTo>
                  <a:pt x="3302925" y="49974"/>
                </a:lnTo>
                <a:lnTo>
                  <a:pt x="3294766" y="45215"/>
                </a:lnTo>
                <a:close/>
              </a:path>
              <a:path w="3322320" h="100330">
                <a:moveTo>
                  <a:pt x="3302925" y="49974"/>
                </a:moveTo>
                <a:lnTo>
                  <a:pt x="3294755" y="54740"/>
                </a:lnTo>
                <a:lnTo>
                  <a:pt x="3312414" y="54737"/>
                </a:lnTo>
                <a:lnTo>
                  <a:pt x="3312414" y="54101"/>
                </a:lnTo>
                <a:lnTo>
                  <a:pt x="3310001" y="54101"/>
                </a:lnTo>
                <a:lnTo>
                  <a:pt x="3302925" y="49974"/>
                </a:lnTo>
                <a:close/>
              </a:path>
              <a:path w="3322320" h="100330">
                <a:moveTo>
                  <a:pt x="3310001" y="45846"/>
                </a:moveTo>
                <a:lnTo>
                  <a:pt x="3302925" y="49974"/>
                </a:lnTo>
                <a:lnTo>
                  <a:pt x="3310001" y="54101"/>
                </a:lnTo>
                <a:lnTo>
                  <a:pt x="3310001" y="45846"/>
                </a:lnTo>
                <a:close/>
              </a:path>
              <a:path w="3322320" h="100330">
                <a:moveTo>
                  <a:pt x="3312414" y="45846"/>
                </a:moveTo>
                <a:lnTo>
                  <a:pt x="3310001" y="45846"/>
                </a:lnTo>
                <a:lnTo>
                  <a:pt x="3310001" y="54101"/>
                </a:lnTo>
                <a:lnTo>
                  <a:pt x="3312414" y="54101"/>
                </a:lnTo>
                <a:lnTo>
                  <a:pt x="3312414" y="45846"/>
                </a:lnTo>
                <a:close/>
              </a:path>
              <a:path w="3322320" h="100330">
                <a:moveTo>
                  <a:pt x="3312414" y="45212"/>
                </a:moveTo>
                <a:lnTo>
                  <a:pt x="3294766" y="45215"/>
                </a:lnTo>
                <a:lnTo>
                  <a:pt x="3302925" y="49974"/>
                </a:lnTo>
                <a:lnTo>
                  <a:pt x="3310001" y="45846"/>
                </a:lnTo>
                <a:lnTo>
                  <a:pt x="3312414" y="45846"/>
                </a:lnTo>
                <a:lnTo>
                  <a:pt x="3312414" y="45212"/>
                </a:lnTo>
                <a:close/>
              </a:path>
              <a:path w="3322320" h="100330">
                <a:moveTo>
                  <a:pt x="3236341" y="0"/>
                </a:moveTo>
                <a:lnTo>
                  <a:pt x="3233420" y="762"/>
                </a:lnTo>
                <a:lnTo>
                  <a:pt x="3232023" y="3048"/>
                </a:lnTo>
                <a:lnTo>
                  <a:pt x="3230753" y="5333"/>
                </a:lnTo>
                <a:lnTo>
                  <a:pt x="3231515" y="8254"/>
                </a:lnTo>
                <a:lnTo>
                  <a:pt x="3233801" y="9651"/>
                </a:lnTo>
                <a:lnTo>
                  <a:pt x="3294766" y="45215"/>
                </a:lnTo>
                <a:lnTo>
                  <a:pt x="3313742" y="45212"/>
                </a:lnTo>
                <a:lnTo>
                  <a:pt x="3238500" y="1396"/>
                </a:lnTo>
                <a:lnTo>
                  <a:pt x="32363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09158" y="1638028"/>
            <a:ext cx="100330" cy="2000250"/>
          </a:xfrm>
          <a:custGeom>
            <a:avLst/>
            <a:gdLst/>
            <a:ahLst/>
            <a:cxnLst/>
            <a:rect l="l" t="t" r="r" b="b"/>
            <a:pathLst>
              <a:path w="100329" h="2000250">
                <a:moveTo>
                  <a:pt x="49911" y="18777"/>
                </a:moveTo>
                <a:lnTo>
                  <a:pt x="45084" y="27051"/>
                </a:lnTo>
                <a:lnTo>
                  <a:pt x="45084" y="1999869"/>
                </a:lnTo>
                <a:lnTo>
                  <a:pt x="54609" y="1999869"/>
                </a:lnTo>
                <a:lnTo>
                  <a:pt x="54609" y="26833"/>
                </a:lnTo>
                <a:lnTo>
                  <a:pt x="49911" y="18777"/>
                </a:lnTo>
                <a:close/>
              </a:path>
              <a:path w="100329" h="2000250">
                <a:moveTo>
                  <a:pt x="49911" y="0"/>
                </a:moveTo>
                <a:lnTo>
                  <a:pt x="1396" y="83185"/>
                </a:lnTo>
                <a:lnTo>
                  <a:pt x="0" y="85471"/>
                </a:lnTo>
                <a:lnTo>
                  <a:pt x="762" y="88391"/>
                </a:lnTo>
                <a:lnTo>
                  <a:pt x="3047" y="89788"/>
                </a:lnTo>
                <a:lnTo>
                  <a:pt x="5333" y="91059"/>
                </a:lnTo>
                <a:lnTo>
                  <a:pt x="8254" y="90297"/>
                </a:lnTo>
                <a:lnTo>
                  <a:pt x="9525" y="88011"/>
                </a:lnTo>
                <a:lnTo>
                  <a:pt x="45084" y="27051"/>
                </a:lnTo>
                <a:lnTo>
                  <a:pt x="45084" y="9398"/>
                </a:lnTo>
                <a:lnTo>
                  <a:pt x="55391" y="9398"/>
                </a:lnTo>
                <a:lnTo>
                  <a:pt x="49911" y="0"/>
                </a:lnTo>
                <a:close/>
              </a:path>
              <a:path w="100329" h="2000250">
                <a:moveTo>
                  <a:pt x="55391" y="9398"/>
                </a:moveTo>
                <a:lnTo>
                  <a:pt x="54609" y="9398"/>
                </a:lnTo>
                <a:lnTo>
                  <a:pt x="54609" y="26833"/>
                </a:lnTo>
                <a:lnTo>
                  <a:pt x="90296" y="88011"/>
                </a:lnTo>
                <a:lnTo>
                  <a:pt x="91566" y="90297"/>
                </a:lnTo>
                <a:lnTo>
                  <a:pt x="94487" y="91059"/>
                </a:lnTo>
                <a:lnTo>
                  <a:pt x="96774" y="89788"/>
                </a:lnTo>
                <a:lnTo>
                  <a:pt x="99059" y="88391"/>
                </a:lnTo>
                <a:lnTo>
                  <a:pt x="99821" y="85471"/>
                </a:lnTo>
                <a:lnTo>
                  <a:pt x="98425" y="83185"/>
                </a:lnTo>
                <a:lnTo>
                  <a:pt x="55391" y="9398"/>
                </a:lnTo>
                <a:close/>
              </a:path>
              <a:path w="100329" h="2000250">
                <a:moveTo>
                  <a:pt x="54609" y="9398"/>
                </a:moveTo>
                <a:lnTo>
                  <a:pt x="45084" y="9398"/>
                </a:lnTo>
                <a:lnTo>
                  <a:pt x="45084" y="27051"/>
                </a:lnTo>
                <a:lnTo>
                  <a:pt x="49911" y="18777"/>
                </a:lnTo>
                <a:lnTo>
                  <a:pt x="45846" y="11811"/>
                </a:lnTo>
                <a:lnTo>
                  <a:pt x="54609" y="11811"/>
                </a:lnTo>
                <a:lnTo>
                  <a:pt x="54609" y="9398"/>
                </a:lnTo>
                <a:close/>
              </a:path>
              <a:path w="100329" h="2000250">
                <a:moveTo>
                  <a:pt x="54609" y="11811"/>
                </a:moveTo>
                <a:lnTo>
                  <a:pt x="53975" y="11811"/>
                </a:lnTo>
                <a:lnTo>
                  <a:pt x="49911" y="18777"/>
                </a:lnTo>
                <a:lnTo>
                  <a:pt x="54609" y="26833"/>
                </a:lnTo>
                <a:lnTo>
                  <a:pt x="54609" y="11811"/>
                </a:lnTo>
                <a:close/>
              </a:path>
              <a:path w="100329" h="2000250">
                <a:moveTo>
                  <a:pt x="53975" y="11811"/>
                </a:moveTo>
                <a:lnTo>
                  <a:pt x="45846" y="11811"/>
                </a:lnTo>
                <a:lnTo>
                  <a:pt x="49911" y="18777"/>
                </a:lnTo>
                <a:lnTo>
                  <a:pt x="53975" y="11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1664" y="3117960"/>
            <a:ext cx="1440180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73954" y="3152757"/>
            <a:ext cx="1354455" cy="0"/>
          </a:xfrm>
          <a:custGeom>
            <a:avLst/>
            <a:gdLst/>
            <a:ahLst/>
            <a:cxnLst/>
            <a:rect l="l" t="t" r="r" b="b"/>
            <a:pathLst>
              <a:path w="1354454">
                <a:moveTo>
                  <a:pt x="0" y="0"/>
                </a:moveTo>
                <a:lnTo>
                  <a:pt x="1354455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7355" y="1974960"/>
            <a:ext cx="1565148" cy="1251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8409" y="2007853"/>
            <a:ext cx="1463040" cy="1144905"/>
          </a:xfrm>
          <a:custGeom>
            <a:avLst/>
            <a:gdLst/>
            <a:ahLst/>
            <a:cxnLst/>
            <a:rect l="l" t="t" r="r" b="b"/>
            <a:pathLst>
              <a:path w="1463040" h="1144905">
                <a:moveTo>
                  <a:pt x="0" y="1144904"/>
                </a:moveTo>
                <a:lnTo>
                  <a:pt x="1462913" y="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69732" y="3704628"/>
            <a:ext cx="7391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/>
                <a:cs typeface="宋体"/>
              </a:rPr>
              <a:t>标的指数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28409" y="3152757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5080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31204" y="1620050"/>
            <a:ext cx="240220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400" dirty="0">
                <a:latin typeface="宋体"/>
                <a:cs typeface="宋体"/>
              </a:rPr>
              <a:t>收益率</a:t>
            </a:r>
            <a:endParaRPr sz="1400">
              <a:latin typeface="宋体"/>
              <a:cs typeface="宋体"/>
            </a:endParaRPr>
          </a:p>
          <a:p>
            <a:pPr marR="5080" algn="r">
              <a:lnSpc>
                <a:spcPts val="1620"/>
              </a:lnSpc>
            </a:pPr>
            <a:r>
              <a:rPr sz="1400" spc="5" dirty="0">
                <a:latin typeface="宋体"/>
                <a:cs typeface="宋体"/>
              </a:rPr>
              <a:t>斜</a:t>
            </a:r>
            <a:r>
              <a:rPr sz="1400" spc="-484" dirty="0">
                <a:latin typeface="宋体"/>
                <a:cs typeface="宋体"/>
              </a:rPr>
              <a:t> </a:t>
            </a:r>
            <a:r>
              <a:rPr sz="1400" spc="5" dirty="0">
                <a:latin typeface="宋体"/>
                <a:cs typeface="宋体"/>
              </a:rPr>
              <a:t>率</a:t>
            </a:r>
            <a:r>
              <a:rPr sz="1400" spc="-500" dirty="0">
                <a:latin typeface="宋体"/>
                <a:cs typeface="宋体"/>
              </a:rPr>
              <a:t> </a:t>
            </a:r>
            <a:r>
              <a:rPr sz="1400" spc="5" dirty="0">
                <a:latin typeface="宋体"/>
                <a:cs typeface="宋体"/>
              </a:rPr>
              <a:t>为</a:t>
            </a:r>
            <a:endParaRPr sz="1400">
              <a:latin typeface="宋体"/>
              <a:cs typeface="宋体"/>
            </a:endParaRPr>
          </a:p>
          <a:p>
            <a:pPr marR="57785" algn="r">
              <a:lnSpc>
                <a:spcPct val="100000"/>
              </a:lnSpc>
            </a:pPr>
            <a:r>
              <a:rPr sz="1400" dirty="0">
                <a:latin typeface="宋体"/>
                <a:cs typeface="宋体"/>
              </a:rPr>
              <a:t>参与率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26504" y="3704628"/>
            <a:ext cx="56451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宋体"/>
                <a:cs typeface="宋体"/>
              </a:rPr>
              <a:t>100%+</a:t>
            </a:r>
            <a:r>
              <a:rPr sz="1400" dirty="0">
                <a:latin typeface="宋体"/>
                <a:cs typeface="宋体"/>
              </a:rPr>
              <a:t>K</a:t>
            </a:r>
            <a:endParaRPr sz="1400">
              <a:latin typeface="宋体"/>
              <a:cs typeface="宋体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8027" y="4220955"/>
            <a:ext cx="3816985" cy="1656714"/>
          </a:xfrm>
          <a:custGeom>
            <a:avLst/>
            <a:gdLst/>
            <a:ahLst/>
            <a:cxnLst/>
            <a:rect l="l" t="t" r="r" b="b"/>
            <a:pathLst>
              <a:path w="3816984" h="1656714">
                <a:moveTo>
                  <a:pt x="0" y="1656207"/>
                </a:moveTo>
                <a:lnTo>
                  <a:pt x="3816477" y="1656207"/>
                </a:lnTo>
                <a:lnTo>
                  <a:pt x="3816477" y="0"/>
                </a:lnTo>
                <a:lnTo>
                  <a:pt x="0" y="0"/>
                </a:lnTo>
                <a:lnTo>
                  <a:pt x="0" y="165620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80483" y="4303433"/>
            <a:ext cx="3492500" cy="10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0" dirty="0">
                <a:solidFill>
                  <a:srgbClr val="C00000"/>
                </a:solidFill>
                <a:latin typeface="黑体"/>
                <a:cs typeface="黑体"/>
              </a:rPr>
              <a:t>延</a:t>
            </a:r>
            <a:r>
              <a:rPr sz="1600" spc="-5" dirty="0">
                <a:solidFill>
                  <a:srgbClr val="C00000"/>
                </a:solidFill>
                <a:latin typeface="黑体"/>
                <a:cs typeface="黑体"/>
              </a:rPr>
              <a:t>伸：</a:t>
            </a:r>
            <a:endParaRPr sz="1600">
              <a:latin typeface="黑体"/>
              <a:cs typeface="黑体"/>
            </a:endParaRPr>
          </a:p>
          <a:p>
            <a:pPr>
              <a:lnSpc>
                <a:spcPct val="100000"/>
              </a:lnSpc>
              <a:spcBef>
                <a:spcPts val="385"/>
              </a:spcBef>
              <a:tabLst>
                <a:tab pos="342265" algn="l"/>
              </a:tabLst>
            </a:pPr>
            <a:r>
              <a:rPr sz="1600" spc="-5" dirty="0">
                <a:latin typeface="Arial"/>
                <a:cs typeface="Arial"/>
              </a:rPr>
              <a:t>•	</a:t>
            </a:r>
            <a:r>
              <a:rPr sz="1600" dirty="0">
                <a:latin typeface="黑体"/>
                <a:cs typeface="黑体"/>
              </a:rPr>
              <a:t>欧</a:t>
            </a:r>
            <a:r>
              <a:rPr sz="1600" spc="-5" dirty="0">
                <a:latin typeface="黑体"/>
                <a:cs typeface="黑体"/>
              </a:rPr>
              <a:t>式</a:t>
            </a:r>
            <a:r>
              <a:rPr sz="1600" spc="-10" dirty="0">
                <a:latin typeface="黑体"/>
                <a:cs typeface="黑体"/>
              </a:rPr>
              <a:t>看</a:t>
            </a:r>
            <a:r>
              <a:rPr sz="1600" dirty="0">
                <a:latin typeface="黑体"/>
                <a:cs typeface="黑体"/>
              </a:rPr>
              <a:t>跌</a:t>
            </a:r>
            <a:r>
              <a:rPr sz="1600" spc="-5" dirty="0">
                <a:latin typeface="黑体"/>
                <a:cs typeface="黑体"/>
              </a:rPr>
              <a:t>期</a:t>
            </a:r>
            <a:r>
              <a:rPr sz="1600" spc="-10" dirty="0">
                <a:latin typeface="黑体"/>
                <a:cs typeface="黑体"/>
              </a:rPr>
              <a:t>权、</a:t>
            </a:r>
            <a:r>
              <a:rPr sz="1600" dirty="0">
                <a:latin typeface="黑体"/>
                <a:cs typeface="黑体"/>
              </a:rPr>
              <a:t>亚</a:t>
            </a:r>
            <a:r>
              <a:rPr sz="1600" spc="-5" dirty="0">
                <a:latin typeface="黑体"/>
                <a:cs typeface="黑体"/>
              </a:rPr>
              <a:t>式</a:t>
            </a:r>
            <a:r>
              <a:rPr sz="1600" spc="-10" dirty="0">
                <a:latin typeface="黑体"/>
                <a:cs typeface="黑体"/>
              </a:rPr>
              <a:t>期</a:t>
            </a:r>
            <a:r>
              <a:rPr sz="1600" dirty="0">
                <a:latin typeface="黑体"/>
                <a:cs typeface="黑体"/>
              </a:rPr>
              <a:t>权</a:t>
            </a:r>
            <a:r>
              <a:rPr sz="1600" spc="-5" dirty="0">
                <a:latin typeface="黑体"/>
                <a:cs typeface="黑体"/>
              </a:rPr>
              <a:t>（</a:t>
            </a:r>
            <a:r>
              <a:rPr sz="1600" spc="-10" dirty="0">
                <a:latin typeface="黑体"/>
                <a:cs typeface="黑体"/>
              </a:rPr>
              <a:t>看</a:t>
            </a:r>
            <a:r>
              <a:rPr sz="1600" spc="0" dirty="0">
                <a:latin typeface="黑体"/>
                <a:cs typeface="黑体"/>
              </a:rPr>
              <a:t>跌</a:t>
            </a:r>
            <a:r>
              <a:rPr sz="1600" spc="-15" dirty="0">
                <a:latin typeface="黑体"/>
                <a:cs typeface="黑体"/>
              </a:rPr>
              <a:t>/</a:t>
            </a:r>
            <a:r>
              <a:rPr sz="1600" spc="-5" dirty="0">
                <a:latin typeface="黑体"/>
                <a:cs typeface="黑体"/>
              </a:rPr>
              <a:t>看</a:t>
            </a:r>
            <a:endParaRPr sz="1600">
              <a:latin typeface="黑体"/>
              <a:cs typeface="黑体"/>
            </a:endParaRPr>
          </a:p>
          <a:p>
            <a:pPr marR="55244" algn="ctr">
              <a:lnSpc>
                <a:spcPct val="100000"/>
              </a:lnSpc>
            </a:pPr>
            <a:r>
              <a:rPr sz="1600" spc="0" dirty="0">
                <a:latin typeface="黑体"/>
                <a:cs typeface="黑体"/>
              </a:rPr>
              <a:t>涨</a:t>
            </a:r>
            <a:r>
              <a:rPr sz="1600" spc="-5" dirty="0">
                <a:latin typeface="黑体"/>
                <a:cs typeface="黑体"/>
              </a:rPr>
              <a:t>）、</a:t>
            </a:r>
            <a:r>
              <a:rPr sz="1600" spc="0" dirty="0">
                <a:latin typeface="黑体"/>
                <a:cs typeface="黑体"/>
              </a:rPr>
              <a:t>美</a:t>
            </a:r>
            <a:r>
              <a:rPr sz="1600" spc="-5" dirty="0">
                <a:latin typeface="黑体"/>
                <a:cs typeface="黑体"/>
              </a:rPr>
              <a:t>式期权</a:t>
            </a:r>
            <a:r>
              <a:rPr sz="1600" spc="0" dirty="0">
                <a:latin typeface="黑体"/>
                <a:cs typeface="黑体"/>
              </a:rPr>
              <a:t>（</a:t>
            </a:r>
            <a:r>
              <a:rPr sz="1600" spc="-5" dirty="0">
                <a:latin typeface="黑体"/>
                <a:cs typeface="黑体"/>
              </a:rPr>
              <a:t>看</a:t>
            </a:r>
            <a:r>
              <a:rPr sz="1600" spc="5" dirty="0">
                <a:latin typeface="黑体"/>
                <a:cs typeface="黑体"/>
              </a:rPr>
              <a:t>跌</a:t>
            </a:r>
            <a:r>
              <a:rPr sz="1600" spc="-15" dirty="0">
                <a:latin typeface="黑体"/>
                <a:cs typeface="黑体"/>
              </a:rPr>
              <a:t>/</a:t>
            </a:r>
            <a:r>
              <a:rPr sz="1600" spc="-5" dirty="0">
                <a:latin typeface="黑体"/>
                <a:cs typeface="黑体"/>
              </a:rPr>
              <a:t>看</a:t>
            </a:r>
            <a:r>
              <a:rPr sz="1600" spc="0" dirty="0">
                <a:latin typeface="黑体"/>
                <a:cs typeface="黑体"/>
              </a:rPr>
              <a:t>涨</a:t>
            </a:r>
            <a:r>
              <a:rPr sz="1600" spc="-5" dirty="0">
                <a:latin typeface="黑体"/>
                <a:cs typeface="黑体"/>
              </a:rPr>
              <a:t>）</a:t>
            </a:r>
            <a:endParaRPr sz="1600">
              <a:latin typeface="黑体"/>
              <a:cs typeface="黑体"/>
            </a:endParaRPr>
          </a:p>
          <a:p>
            <a:pPr>
              <a:lnSpc>
                <a:spcPts val="1905"/>
              </a:lnSpc>
              <a:spcBef>
                <a:spcPts val="380"/>
              </a:spcBef>
              <a:tabLst>
                <a:tab pos="342265" algn="l"/>
              </a:tabLst>
            </a:pPr>
            <a:r>
              <a:rPr sz="1600" spc="-5" dirty="0">
                <a:latin typeface="Arial"/>
                <a:cs typeface="Arial"/>
              </a:rPr>
              <a:t>•	</a:t>
            </a:r>
            <a:r>
              <a:rPr sz="1600" spc="0" dirty="0">
                <a:latin typeface="黑体"/>
                <a:cs typeface="黑体"/>
              </a:rPr>
              <a:t>行</a:t>
            </a:r>
            <a:r>
              <a:rPr sz="1600" spc="-5" dirty="0">
                <a:latin typeface="黑体"/>
                <a:cs typeface="黑体"/>
              </a:rPr>
              <a:t>权价</a:t>
            </a:r>
            <a:r>
              <a:rPr sz="1600" spc="0" dirty="0">
                <a:latin typeface="黑体"/>
                <a:cs typeface="黑体"/>
              </a:rPr>
              <a:t>（</a:t>
            </a:r>
            <a:r>
              <a:rPr sz="1600" spc="-5" dirty="0">
                <a:latin typeface="黑体"/>
                <a:cs typeface="黑体"/>
              </a:rPr>
              <a:t>平值、</a:t>
            </a:r>
            <a:r>
              <a:rPr sz="1600" spc="0" dirty="0">
                <a:latin typeface="黑体"/>
                <a:cs typeface="黑体"/>
              </a:rPr>
              <a:t>实</a:t>
            </a:r>
            <a:r>
              <a:rPr sz="1600" spc="-5" dirty="0">
                <a:latin typeface="黑体"/>
                <a:cs typeface="黑体"/>
              </a:rPr>
              <a:t>值、</a:t>
            </a:r>
            <a:r>
              <a:rPr sz="1600" spc="0" dirty="0">
                <a:latin typeface="黑体"/>
                <a:cs typeface="黑体"/>
              </a:rPr>
              <a:t>虚</a:t>
            </a:r>
            <a:r>
              <a:rPr sz="1600" spc="-5" dirty="0">
                <a:latin typeface="黑体"/>
                <a:cs typeface="黑体"/>
              </a:rPr>
              <a:t>值）</a:t>
            </a:r>
            <a:endParaRPr sz="1600">
              <a:latin typeface="黑体"/>
              <a:cs typeface="黑体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39546" y="6021154"/>
            <a:ext cx="7993380" cy="504190"/>
          </a:xfrm>
          <a:prstGeom prst="rect">
            <a:avLst/>
          </a:prstGeom>
          <a:solidFill>
            <a:srgbClr val="F1F1F1"/>
          </a:solidFill>
          <a:ln w="9525">
            <a:solidFill>
              <a:srgbClr val="F1F1F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ct val="100000"/>
              </a:lnSpc>
            </a:pPr>
            <a:r>
              <a:rPr sz="1600" spc="0" dirty="0">
                <a:solidFill>
                  <a:srgbClr val="C00000"/>
                </a:solidFill>
                <a:latin typeface="黑体"/>
                <a:cs typeface="黑体"/>
              </a:rPr>
              <a:t>特</a:t>
            </a:r>
            <a:r>
              <a:rPr sz="1600" spc="-5" dirty="0">
                <a:solidFill>
                  <a:srgbClr val="C00000"/>
                </a:solidFill>
                <a:latin typeface="黑体"/>
                <a:cs typeface="黑体"/>
              </a:rPr>
              <a:t>点：</a:t>
            </a:r>
            <a:r>
              <a:rPr sz="1600" spc="0" dirty="0">
                <a:latin typeface="黑体"/>
                <a:cs typeface="黑体"/>
              </a:rPr>
              <a:t>对</a:t>
            </a:r>
            <a:r>
              <a:rPr sz="1600" spc="-5" dirty="0">
                <a:latin typeface="黑体"/>
                <a:cs typeface="黑体"/>
              </a:rPr>
              <a:t>标的大</a:t>
            </a:r>
            <a:r>
              <a:rPr sz="1600" spc="0" dirty="0">
                <a:latin typeface="黑体"/>
                <a:cs typeface="黑体"/>
              </a:rPr>
              <a:t>幅</a:t>
            </a:r>
            <a:r>
              <a:rPr sz="1600" spc="-5" dirty="0">
                <a:latin typeface="黑体"/>
                <a:cs typeface="黑体"/>
              </a:rPr>
              <a:t>看涨</a:t>
            </a:r>
            <a:r>
              <a:rPr sz="1600" spc="0" dirty="0">
                <a:latin typeface="黑体"/>
                <a:cs typeface="黑体"/>
              </a:rPr>
              <a:t>，</a:t>
            </a:r>
            <a:r>
              <a:rPr sz="1600" spc="-5" dirty="0">
                <a:latin typeface="黑体"/>
                <a:cs typeface="黑体"/>
              </a:rPr>
              <a:t>收益向</a:t>
            </a:r>
            <a:r>
              <a:rPr sz="1600" spc="0" dirty="0">
                <a:latin typeface="黑体"/>
                <a:cs typeface="黑体"/>
              </a:rPr>
              <a:t>下</a:t>
            </a:r>
            <a:r>
              <a:rPr sz="1600" spc="-5" dirty="0">
                <a:latin typeface="黑体"/>
                <a:cs typeface="黑体"/>
              </a:rPr>
              <a:t>保本</a:t>
            </a:r>
            <a:r>
              <a:rPr sz="1600" spc="0" dirty="0">
                <a:latin typeface="黑体"/>
                <a:cs typeface="黑体"/>
              </a:rPr>
              <a:t>，</a:t>
            </a:r>
            <a:r>
              <a:rPr sz="1600" spc="-5" dirty="0">
                <a:latin typeface="黑体"/>
                <a:cs typeface="黑体"/>
              </a:rPr>
              <a:t>向上不</a:t>
            </a:r>
            <a:r>
              <a:rPr sz="1600" spc="0" dirty="0">
                <a:latin typeface="黑体"/>
                <a:cs typeface="黑体"/>
              </a:rPr>
              <a:t>封</a:t>
            </a:r>
            <a:r>
              <a:rPr sz="1600" spc="-5" dirty="0">
                <a:latin typeface="黑体"/>
                <a:cs typeface="黑体"/>
              </a:rPr>
              <a:t>顶，</a:t>
            </a:r>
            <a:r>
              <a:rPr sz="1600" spc="0" dirty="0">
                <a:latin typeface="黑体"/>
                <a:cs typeface="黑体"/>
              </a:rPr>
              <a:t>适</a:t>
            </a:r>
            <a:r>
              <a:rPr sz="1600" spc="-5" dirty="0">
                <a:latin typeface="黑体"/>
                <a:cs typeface="黑体"/>
              </a:rPr>
              <a:t>合进取</a:t>
            </a:r>
            <a:r>
              <a:rPr sz="1600" spc="0" dirty="0">
                <a:latin typeface="黑体"/>
                <a:cs typeface="黑体"/>
              </a:rPr>
              <a:t>型</a:t>
            </a:r>
            <a:r>
              <a:rPr sz="1600" spc="-5" dirty="0">
                <a:latin typeface="黑体"/>
                <a:cs typeface="黑体"/>
              </a:rPr>
              <a:t>客户</a:t>
            </a:r>
            <a:endParaRPr sz="1600">
              <a:latin typeface="黑体"/>
              <a:cs typeface="黑体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83334"/>
              </p:ext>
            </p:extLst>
          </p:nvPr>
        </p:nvGraphicFramePr>
        <p:xfrm>
          <a:off x="467537" y="1550272"/>
          <a:ext cx="4198822" cy="3946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6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2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10" dirty="0">
                          <a:latin typeface="宋体"/>
                          <a:cs typeface="宋体"/>
                        </a:rPr>
                        <a:t>产品类型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lnT w="12700">
                      <a:solidFill>
                        <a:srgbClr val="AD474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600" b="1" spc="10" dirty="0">
                          <a:latin typeface="宋体"/>
                          <a:cs typeface="宋体"/>
                        </a:rPr>
                        <a:t>保收益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b="1" spc="10" dirty="0">
                          <a:latin typeface="宋体"/>
                          <a:cs typeface="宋体"/>
                        </a:rPr>
                        <a:t>看涨期权</a:t>
                      </a:r>
                      <a:endParaRPr sz="1600" dirty="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lnT w="12700">
                      <a:solidFill>
                        <a:srgbClr val="AD474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/>
                          <a:cs typeface="宋体"/>
                        </a:rPr>
                        <a:t>挂钩标的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solidFill>
                      <a:srgbClr val="AD4745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600" dirty="0" err="1">
                          <a:latin typeface="宋体"/>
                          <a:cs typeface="宋体"/>
                        </a:rPr>
                        <a:t>商品</a:t>
                      </a:r>
                      <a:endParaRPr sz="1600" dirty="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solidFill>
                      <a:srgbClr val="AD47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/>
                          <a:cs typeface="宋体"/>
                        </a:rPr>
                        <a:t>行权价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100%+K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/>
                          <a:cs typeface="宋体"/>
                        </a:rPr>
                        <a:t>期限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solidFill>
                      <a:srgbClr val="AD4745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dirty="0">
                          <a:latin typeface="宋体"/>
                          <a:cs typeface="宋体"/>
                        </a:rPr>
                        <a:t>年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solidFill>
                      <a:srgbClr val="AD47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/>
                          <a:cs typeface="宋体"/>
                        </a:rPr>
                        <a:t>参与率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600" spc="35" dirty="0">
                          <a:latin typeface="宋体"/>
                          <a:cs typeface="宋体"/>
                        </a:rPr>
                        <a:t>到期收益率与标的收益率变化之</a:t>
                      </a:r>
                      <a:endParaRPr sz="1600">
                        <a:latin typeface="宋体"/>
                        <a:cs typeface="宋体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宋体"/>
                          <a:cs typeface="宋体"/>
                        </a:rPr>
                        <a:t>比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255270" marR="215265" indent="100330">
                        <a:lnSpc>
                          <a:spcPct val="106900"/>
                        </a:lnSpc>
                      </a:pPr>
                      <a:r>
                        <a:rPr sz="1600" dirty="0">
                          <a:latin typeface="宋体"/>
                          <a:cs typeface="宋体"/>
                        </a:rPr>
                        <a:t>标的 收益率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solidFill>
                      <a:srgbClr val="AD4745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86360">
                        <a:lnSpc>
                          <a:spcPct val="100000"/>
                        </a:lnSpc>
                      </a:pPr>
                      <a:r>
                        <a:rPr sz="1600" spc="105" dirty="0">
                          <a:latin typeface="宋体"/>
                          <a:cs typeface="宋体"/>
                        </a:rPr>
                        <a:t>到期日</a:t>
                      </a:r>
                      <a:r>
                        <a:rPr sz="1600" spc="114" dirty="0">
                          <a:latin typeface="宋体"/>
                          <a:cs typeface="宋体"/>
                        </a:rPr>
                        <a:t>标</a:t>
                      </a:r>
                      <a:r>
                        <a:rPr sz="1600" spc="105" dirty="0">
                          <a:latin typeface="宋体"/>
                          <a:cs typeface="宋体"/>
                        </a:rPr>
                        <a:t>的收</a:t>
                      </a:r>
                      <a:r>
                        <a:rPr sz="1600" spc="114" dirty="0">
                          <a:latin typeface="宋体"/>
                          <a:cs typeface="宋体"/>
                        </a:rPr>
                        <a:t>盘价</a:t>
                      </a:r>
                      <a:r>
                        <a:rPr sz="1600" spc="1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105" dirty="0">
                          <a:latin typeface="宋体"/>
                          <a:cs typeface="宋体"/>
                        </a:rPr>
                        <a:t>初始</a:t>
                      </a:r>
                      <a:r>
                        <a:rPr sz="1600" spc="114" dirty="0">
                          <a:latin typeface="宋体"/>
                          <a:cs typeface="宋体"/>
                        </a:rPr>
                        <a:t>日</a:t>
                      </a:r>
                      <a:r>
                        <a:rPr sz="1600" spc="105" dirty="0">
                          <a:latin typeface="宋体"/>
                          <a:cs typeface="宋体"/>
                        </a:rPr>
                        <a:t>标</a:t>
                      </a:r>
                      <a:r>
                        <a:rPr sz="1600" dirty="0">
                          <a:latin typeface="宋体"/>
                          <a:cs typeface="宋体"/>
                        </a:rPr>
                        <a:t>的 收盘价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AD47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7038">
                <a:tc>
                  <a:txBody>
                    <a:bodyPr/>
                    <a:lstStyle/>
                    <a:p>
                      <a:pPr marL="255270" marR="215265" indent="100330">
                        <a:lnSpc>
                          <a:spcPct val="106900"/>
                        </a:lnSpc>
                      </a:pPr>
                      <a:r>
                        <a:rPr sz="1600" dirty="0">
                          <a:latin typeface="宋体"/>
                          <a:cs typeface="宋体"/>
                        </a:rPr>
                        <a:t>到期 收益率</a:t>
                      </a:r>
                      <a:endParaRPr sz="1600">
                        <a:latin typeface="宋体"/>
                        <a:cs typeface="宋体"/>
                      </a:endParaRPr>
                    </a:p>
                  </a:txBody>
                  <a:tcPr marL="0" marR="0" marT="0" marB="0">
                    <a:lnB w="12700">
                      <a:solidFill>
                        <a:srgbClr val="AD474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 marR="85090" indent="-287020" algn="just">
                        <a:lnSpc>
                          <a:spcPct val="100000"/>
                        </a:lnSpc>
                      </a:pPr>
                      <a:r>
                        <a:rPr sz="1600" dirty="0">
                          <a:latin typeface="黑体"/>
                          <a:cs typeface="黑体"/>
                        </a:rPr>
                        <a:t>- </a:t>
                      </a:r>
                      <a:r>
                        <a:rPr sz="1600" spc="-14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600" spc="45" dirty="0">
                          <a:latin typeface="宋体"/>
                          <a:cs typeface="宋体"/>
                        </a:rPr>
                        <a:t>到期日</a:t>
                      </a:r>
                      <a:r>
                        <a:rPr sz="1600" spc="55" dirty="0">
                          <a:latin typeface="宋体"/>
                          <a:cs typeface="宋体"/>
                        </a:rPr>
                        <a:t>标</a:t>
                      </a:r>
                      <a:r>
                        <a:rPr sz="1600" spc="45" dirty="0">
                          <a:latin typeface="宋体"/>
                          <a:cs typeface="宋体"/>
                        </a:rPr>
                        <a:t>的收</a:t>
                      </a:r>
                      <a:r>
                        <a:rPr sz="1600" spc="55" dirty="0">
                          <a:latin typeface="宋体"/>
                          <a:cs typeface="宋体"/>
                        </a:rPr>
                        <a:t>益</a:t>
                      </a:r>
                      <a:r>
                        <a:rPr sz="1600" spc="45" dirty="0">
                          <a:latin typeface="宋体"/>
                          <a:cs typeface="宋体"/>
                        </a:rPr>
                        <a:t>率涨</a:t>
                      </a:r>
                      <a:r>
                        <a:rPr sz="1600" spc="75" dirty="0">
                          <a:latin typeface="宋体"/>
                          <a:cs typeface="宋体"/>
                        </a:rPr>
                        <a:t>幅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&lt;=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600" dirty="0">
                          <a:latin typeface="宋体"/>
                          <a:cs typeface="宋体"/>
                        </a:rPr>
                        <a:t>， 到期收益率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dirty="0">
                          <a:latin typeface="宋体"/>
                          <a:cs typeface="宋体"/>
                        </a:rPr>
                        <a:t>保本收益率</a:t>
                      </a:r>
                    </a:p>
                    <a:p>
                      <a:pPr marL="408940" marR="68580" indent="-287020" algn="just">
                        <a:lnSpc>
                          <a:spcPct val="100000"/>
                        </a:lnSpc>
                      </a:pPr>
                      <a:r>
                        <a:rPr sz="1600" dirty="0">
                          <a:latin typeface="黑体"/>
                          <a:cs typeface="黑体"/>
                        </a:rPr>
                        <a:t>- </a:t>
                      </a:r>
                      <a:r>
                        <a:rPr sz="1600" spc="-145" dirty="0">
                          <a:latin typeface="黑体"/>
                          <a:cs typeface="黑体"/>
                        </a:rPr>
                        <a:t> </a:t>
                      </a:r>
                      <a:r>
                        <a:rPr sz="1600" spc="10" dirty="0">
                          <a:latin typeface="宋体"/>
                          <a:cs typeface="宋体"/>
                        </a:rPr>
                        <a:t>到期日</a:t>
                      </a:r>
                      <a:r>
                        <a:rPr sz="1600" spc="20" dirty="0">
                          <a:latin typeface="宋体"/>
                          <a:cs typeface="宋体"/>
                        </a:rPr>
                        <a:t>标</a:t>
                      </a:r>
                      <a:r>
                        <a:rPr sz="1600" spc="10" dirty="0">
                          <a:latin typeface="宋体"/>
                          <a:cs typeface="宋体"/>
                        </a:rPr>
                        <a:t>的收</a:t>
                      </a:r>
                      <a:r>
                        <a:rPr sz="1600" spc="20" dirty="0">
                          <a:latin typeface="宋体"/>
                          <a:cs typeface="宋体"/>
                        </a:rPr>
                        <a:t>益</a:t>
                      </a:r>
                      <a:r>
                        <a:rPr sz="1600" spc="10" dirty="0">
                          <a:latin typeface="宋体"/>
                          <a:cs typeface="宋体"/>
                        </a:rPr>
                        <a:t>率涨</a:t>
                      </a:r>
                      <a:r>
                        <a:rPr sz="1600" spc="35" dirty="0">
                          <a:latin typeface="宋体"/>
                          <a:cs typeface="宋体"/>
                        </a:rPr>
                        <a:t>幅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&gt;=K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600" dirty="0">
                          <a:latin typeface="宋体"/>
                          <a:cs typeface="宋体"/>
                        </a:rPr>
                        <a:t>到 </a:t>
                      </a:r>
                      <a:r>
                        <a:rPr sz="1600" spc="114" dirty="0">
                          <a:latin typeface="宋体"/>
                          <a:cs typeface="宋体"/>
                        </a:rPr>
                        <a:t>期</a:t>
                      </a:r>
                      <a:r>
                        <a:rPr sz="1600" spc="105" dirty="0">
                          <a:latin typeface="宋体"/>
                          <a:cs typeface="宋体"/>
                        </a:rPr>
                        <a:t>收</a:t>
                      </a:r>
                      <a:r>
                        <a:rPr sz="1600" spc="114" dirty="0">
                          <a:latin typeface="宋体"/>
                          <a:cs typeface="宋体"/>
                        </a:rPr>
                        <a:t>益</a:t>
                      </a:r>
                      <a:r>
                        <a:rPr sz="1600" spc="125" dirty="0">
                          <a:latin typeface="宋体"/>
                          <a:cs typeface="宋体"/>
                        </a:rPr>
                        <a:t>率</a:t>
                      </a:r>
                      <a:r>
                        <a:rPr sz="1600" spc="114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114" dirty="0">
                          <a:latin typeface="宋体"/>
                          <a:cs typeface="宋体"/>
                        </a:rPr>
                        <a:t>保本收</a:t>
                      </a:r>
                      <a:r>
                        <a:rPr sz="1600" spc="105" dirty="0">
                          <a:latin typeface="宋体"/>
                          <a:cs typeface="宋体"/>
                        </a:rPr>
                        <a:t>益</a:t>
                      </a:r>
                      <a:r>
                        <a:rPr sz="1600" spc="125" dirty="0">
                          <a:latin typeface="宋体"/>
                          <a:cs typeface="宋体"/>
                        </a:rPr>
                        <a:t>率</a:t>
                      </a:r>
                      <a:r>
                        <a:rPr sz="1600" spc="12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600" spc="120" dirty="0">
                          <a:latin typeface="宋体"/>
                          <a:cs typeface="宋体"/>
                        </a:rPr>
                        <a:t>参与 </a:t>
                      </a:r>
                      <a:r>
                        <a:rPr sz="1600" dirty="0">
                          <a:latin typeface="宋体"/>
                          <a:cs typeface="宋体"/>
                        </a:rPr>
                        <a:t>率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*(</a:t>
                      </a:r>
                      <a:r>
                        <a:rPr sz="1600" dirty="0">
                          <a:latin typeface="宋体"/>
                          <a:cs typeface="宋体"/>
                        </a:rPr>
                        <a:t>标的收益率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K)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2700">
                      <a:solidFill>
                        <a:srgbClr val="AD474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40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1087191"/>
            <a:ext cx="8229600" cy="720080"/>
          </a:xfrm>
        </p:spPr>
        <p:txBody>
          <a:bodyPr/>
          <a:lstStyle/>
          <a:p>
            <a:pPr algn="ctr"/>
            <a:r>
              <a:rPr lang="zh-CN" altLang="en-US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  容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751931538"/>
              </p:ext>
            </p:extLst>
          </p:nvPr>
        </p:nvGraphicFramePr>
        <p:xfrm>
          <a:off x="1524000" y="17888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835696" y="2329716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</a:t>
            </a:r>
          </a:p>
        </p:txBody>
      </p:sp>
      <p:sp>
        <p:nvSpPr>
          <p:cNvPr id="7" name="矩形 6"/>
          <p:cNvSpPr/>
          <p:nvPr/>
        </p:nvSpPr>
        <p:spPr>
          <a:xfrm>
            <a:off x="2084045" y="3553852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二</a:t>
            </a:r>
          </a:p>
        </p:txBody>
      </p:sp>
      <p:sp>
        <p:nvSpPr>
          <p:cNvPr id="8" name="矩形 7"/>
          <p:cNvSpPr/>
          <p:nvPr/>
        </p:nvSpPr>
        <p:spPr>
          <a:xfrm>
            <a:off x="1796013" y="4797152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62306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结构化产品的风险收益水平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7335540" cy="45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07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0915" y="3778404"/>
            <a:ext cx="2930651" cy="2886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2051" y="3112415"/>
            <a:ext cx="1965960" cy="2125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81984" y="1484784"/>
            <a:ext cx="2302764" cy="2414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63900" y="2212311"/>
            <a:ext cx="3209290" cy="315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0780" marR="1222375" algn="ctr">
              <a:lnSpc>
                <a:spcPts val="3740"/>
              </a:lnSpc>
            </a:pPr>
            <a:r>
              <a:rPr sz="3200" b="1" dirty="0">
                <a:solidFill>
                  <a:srgbClr val="FFFFFF"/>
                </a:solidFill>
                <a:latin typeface="宋体"/>
                <a:cs typeface="宋体"/>
              </a:rPr>
              <a:t>量身 定做</a:t>
            </a:r>
            <a:endParaRPr sz="3200" dirty="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12700" marR="2371725">
              <a:lnSpc>
                <a:spcPts val="3740"/>
              </a:lnSpc>
            </a:pPr>
            <a:r>
              <a:rPr sz="3200" b="1" dirty="0">
                <a:solidFill>
                  <a:srgbClr val="FFFFFF"/>
                </a:solidFill>
                <a:latin typeface="宋体"/>
                <a:cs typeface="宋体"/>
              </a:rPr>
              <a:t>形式 多样</a:t>
            </a:r>
            <a:endParaRPr sz="3200" dirty="0">
              <a:latin typeface="宋体"/>
              <a:cs typeface="宋体"/>
            </a:endParaRPr>
          </a:p>
          <a:p>
            <a:pPr marL="1768475">
              <a:lnSpc>
                <a:spcPts val="3295"/>
              </a:lnSpc>
              <a:spcBef>
                <a:spcPts val="2680"/>
              </a:spcBef>
            </a:pPr>
            <a:r>
              <a:rPr sz="2800" b="1" spc="-10" dirty="0">
                <a:solidFill>
                  <a:srgbClr val="FFFFFF"/>
                </a:solidFill>
                <a:latin typeface="宋体"/>
                <a:cs typeface="宋体"/>
              </a:rPr>
              <a:t>风险可控</a:t>
            </a:r>
            <a:endParaRPr sz="2800" dirty="0">
              <a:latin typeface="宋体"/>
              <a:cs typeface="宋体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04332" y="3441599"/>
            <a:ext cx="1999488" cy="3057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37232" y="2831999"/>
            <a:ext cx="1008888" cy="1453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09188" y="1658520"/>
            <a:ext cx="623315" cy="11765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结构化产品特点</a:t>
            </a:r>
          </a:p>
        </p:txBody>
      </p:sp>
    </p:spTree>
    <p:extLst>
      <p:ext uri="{BB962C8B-B14F-4D97-AF65-F5344CB8AC3E}">
        <p14:creationId xmlns:p14="http://schemas.microsoft.com/office/powerpoint/2010/main" val="321852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461" y="1177936"/>
            <a:ext cx="8229600" cy="359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40"/>
              </a:lnSpc>
            </a:pPr>
            <a:r>
              <a:rPr spc="-5" dirty="0" err="1"/>
              <a:t>为什么投资结构化产品</a:t>
            </a:r>
            <a:endParaRPr spc="-5" dirty="0"/>
          </a:p>
        </p:txBody>
      </p:sp>
      <p:sp>
        <p:nvSpPr>
          <p:cNvPr id="17" name="object 17"/>
          <p:cNvSpPr txBox="1"/>
          <p:nvPr/>
        </p:nvSpPr>
        <p:spPr>
          <a:xfrm>
            <a:off x="457200" y="1802088"/>
            <a:ext cx="788415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tabLst>
                <a:tab pos="355600" algn="l"/>
              </a:tabLst>
            </a:pPr>
            <a:r>
              <a:rPr sz="1600" spc="-5" dirty="0">
                <a:latin typeface="Arial"/>
                <a:cs typeface="Arial"/>
              </a:rPr>
              <a:t>•	</a:t>
            </a:r>
            <a:r>
              <a:rPr sz="1600" spc="0" dirty="0" err="1">
                <a:latin typeface="黑体"/>
                <a:cs typeface="黑体"/>
              </a:rPr>
              <a:t>从</a:t>
            </a:r>
            <a:r>
              <a:rPr sz="1600" spc="-5" dirty="0" err="1">
                <a:latin typeface="黑体"/>
                <a:cs typeface="黑体"/>
              </a:rPr>
              <a:t>积极</a:t>
            </a:r>
            <a:r>
              <a:rPr sz="1600" spc="0" dirty="0" err="1">
                <a:latin typeface="黑体"/>
                <a:cs typeface="黑体"/>
              </a:rPr>
              <a:t>进</a:t>
            </a:r>
            <a:r>
              <a:rPr sz="1600" spc="-5" dirty="0" err="1">
                <a:latin typeface="黑体"/>
                <a:cs typeface="黑体"/>
              </a:rPr>
              <a:t>取到稳</a:t>
            </a:r>
            <a:r>
              <a:rPr sz="1600" spc="0" dirty="0" err="1">
                <a:latin typeface="黑体"/>
                <a:cs typeface="黑体"/>
              </a:rPr>
              <a:t>固</a:t>
            </a:r>
            <a:r>
              <a:rPr sz="1600" spc="-5" dirty="0" err="1">
                <a:latin typeface="黑体"/>
                <a:cs typeface="黑体"/>
              </a:rPr>
              <a:t>防守</a:t>
            </a:r>
            <a:r>
              <a:rPr sz="1600" spc="0" dirty="0" err="1">
                <a:latin typeface="黑体"/>
                <a:cs typeface="黑体"/>
              </a:rPr>
              <a:t>，</a:t>
            </a:r>
            <a:r>
              <a:rPr sz="1600" spc="-5" dirty="0" err="1">
                <a:latin typeface="黑体"/>
                <a:cs typeface="黑体"/>
              </a:rPr>
              <a:t>从顺势</a:t>
            </a:r>
            <a:r>
              <a:rPr sz="1600" spc="0" dirty="0" err="1">
                <a:latin typeface="黑体"/>
                <a:cs typeface="黑体"/>
              </a:rPr>
              <a:t>而</a:t>
            </a:r>
            <a:r>
              <a:rPr sz="1600" spc="-5" dirty="0" err="1">
                <a:latin typeface="黑体"/>
                <a:cs typeface="黑体"/>
              </a:rPr>
              <a:t>为到</a:t>
            </a:r>
            <a:r>
              <a:rPr sz="1600" spc="0" dirty="0" err="1">
                <a:latin typeface="黑体"/>
                <a:cs typeface="黑体"/>
              </a:rPr>
              <a:t>涨</a:t>
            </a:r>
            <a:r>
              <a:rPr sz="1600" spc="-5" dirty="0" err="1">
                <a:latin typeface="黑体"/>
                <a:cs typeface="黑体"/>
              </a:rPr>
              <a:t>跌双赢</a:t>
            </a:r>
            <a:r>
              <a:rPr sz="1600" spc="0" dirty="0" err="1">
                <a:latin typeface="黑体"/>
                <a:cs typeface="黑体"/>
              </a:rPr>
              <a:t>，</a:t>
            </a:r>
            <a:r>
              <a:rPr sz="1600" spc="-5" dirty="0" err="1">
                <a:latin typeface="黑体"/>
                <a:cs typeface="黑体"/>
              </a:rPr>
              <a:t>结构</a:t>
            </a:r>
            <a:r>
              <a:rPr sz="1600" spc="0" dirty="0" err="1">
                <a:latin typeface="黑体"/>
                <a:cs typeface="黑体"/>
              </a:rPr>
              <a:t>形</a:t>
            </a:r>
            <a:r>
              <a:rPr sz="1600" spc="-5" dirty="0" err="1">
                <a:latin typeface="黑体"/>
                <a:cs typeface="黑体"/>
              </a:rPr>
              <a:t>式多种</a:t>
            </a:r>
            <a:r>
              <a:rPr sz="1600" spc="0" dirty="0" err="1">
                <a:latin typeface="黑体"/>
                <a:cs typeface="黑体"/>
              </a:rPr>
              <a:t>多</a:t>
            </a:r>
            <a:r>
              <a:rPr sz="1600" spc="-5" dirty="0" err="1">
                <a:latin typeface="黑体"/>
                <a:cs typeface="黑体"/>
              </a:rPr>
              <a:t>样，</a:t>
            </a:r>
            <a:r>
              <a:rPr sz="1600" spc="0" dirty="0" err="1">
                <a:latin typeface="黑体"/>
                <a:cs typeface="黑体"/>
              </a:rPr>
              <a:t>把</a:t>
            </a:r>
            <a:r>
              <a:rPr sz="1600" spc="-5" dirty="0" err="1">
                <a:latin typeface="黑体"/>
                <a:cs typeface="黑体"/>
              </a:rPr>
              <a:t>握不同</a:t>
            </a:r>
            <a:r>
              <a:rPr sz="1600" spc="0" dirty="0" err="1">
                <a:latin typeface="黑体"/>
                <a:cs typeface="黑体"/>
              </a:rPr>
              <a:t>市</a:t>
            </a:r>
            <a:r>
              <a:rPr sz="1600" spc="-5" dirty="0" err="1">
                <a:latin typeface="黑体"/>
                <a:cs typeface="黑体"/>
              </a:rPr>
              <a:t>场</a:t>
            </a:r>
            <a:r>
              <a:rPr sz="1600" spc="-5" dirty="0">
                <a:latin typeface="黑体"/>
                <a:cs typeface="黑体"/>
              </a:rPr>
              <a:t> </a:t>
            </a:r>
            <a:r>
              <a:rPr sz="1600" spc="0" dirty="0" err="1">
                <a:latin typeface="黑体"/>
                <a:cs typeface="黑体"/>
              </a:rPr>
              <a:t>环</a:t>
            </a:r>
            <a:r>
              <a:rPr sz="1600" spc="-5" dirty="0" err="1">
                <a:latin typeface="黑体"/>
                <a:cs typeface="黑体"/>
              </a:rPr>
              <a:t>境下</a:t>
            </a:r>
            <a:r>
              <a:rPr sz="1600" spc="0" dirty="0" err="1">
                <a:latin typeface="黑体"/>
                <a:cs typeface="黑体"/>
              </a:rPr>
              <a:t>的</a:t>
            </a:r>
            <a:r>
              <a:rPr sz="1600" spc="-5" dirty="0" err="1">
                <a:latin typeface="黑体"/>
                <a:cs typeface="黑体"/>
              </a:rPr>
              <a:t>投资机</a:t>
            </a:r>
            <a:r>
              <a:rPr sz="1600" spc="0" dirty="0" err="1">
                <a:latin typeface="黑体"/>
                <a:cs typeface="黑体"/>
              </a:rPr>
              <a:t>会</a:t>
            </a:r>
            <a:endParaRPr sz="1600" dirty="0">
              <a:latin typeface="黑体"/>
              <a:cs typeface="黑体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pic>
        <p:nvPicPr>
          <p:cNvPr id="28" name="Picture 4" descr="结构性产品策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80" y="2048309"/>
            <a:ext cx="6481762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08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附：场外期权业务准备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CN" altLang="en-US" sz="2100" dirty="0"/>
              <a:t>与格林大华资本签订</a:t>
            </a:r>
            <a:r>
              <a:rPr lang="en-US" altLang="zh-CN" sz="2100" dirty="0"/>
              <a:t>《</a:t>
            </a:r>
            <a:r>
              <a:rPr lang="zh-CN" altLang="en-US" sz="2100" dirty="0"/>
              <a:t>场外期权合同</a:t>
            </a:r>
            <a:r>
              <a:rPr lang="en-US" altLang="zh-CN" sz="2100" dirty="0"/>
              <a:t>》</a:t>
            </a:r>
            <a:r>
              <a:rPr lang="zh-CN" altLang="en-US" sz="2100" dirty="0"/>
              <a:t>，属于框架协议。</a:t>
            </a:r>
            <a:endParaRPr lang="en-US" altLang="zh-CN" sz="21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CN" altLang="en-US" sz="2100" dirty="0"/>
              <a:t>指定授权代理人。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CN" altLang="en-US" sz="2100" dirty="0"/>
              <a:t>格林大华资本定期提供</a:t>
            </a:r>
            <a:r>
              <a:rPr lang="en-US" altLang="zh-CN" sz="2100" dirty="0"/>
              <a:t>《</a:t>
            </a:r>
            <a:r>
              <a:rPr lang="zh-CN" altLang="en-US" sz="2100" dirty="0"/>
              <a:t>场外期权报价单</a:t>
            </a:r>
            <a:r>
              <a:rPr lang="en-US" altLang="zh-CN" sz="2100" dirty="0"/>
              <a:t>》</a:t>
            </a:r>
            <a:r>
              <a:rPr lang="zh-CN" altLang="en-US" sz="2100" dirty="0"/>
              <a:t>。</a:t>
            </a:r>
            <a:endParaRPr lang="en-US" altLang="zh-CN" sz="21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CN" altLang="en-US" sz="2100" dirty="0"/>
              <a:t>授权代理人通过电话向格林大华资本购买场外期权。双方在电话中约定期权标的、期限、行权价格、交割方式等内容。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CN" altLang="en-US" sz="2100" dirty="0"/>
              <a:t>格林大华资本发送</a:t>
            </a:r>
            <a:r>
              <a:rPr lang="en-US" altLang="zh-CN" sz="2100" dirty="0"/>
              <a:t>《</a:t>
            </a:r>
            <a:r>
              <a:rPr lang="zh-CN" altLang="en-US" sz="2100" dirty="0"/>
              <a:t>交易确认书</a:t>
            </a:r>
            <a:r>
              <a:rPr lang="en-US" altLang="zh-CN" sz="2100" dirty="0"/>
              <a:t>》</a:t>
            </a:r>
            <a:r>
              <a:rPr lang="zh-CN" altLang="en-US" sz="2100" dirty="0"/>
              <a:t>。</a:t>
            </a:r>
            <a:endParaRPr lang="en-US" altLang="zh-CN" sz="21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CN" altLang="en-US" sz="2100" dirty="0"/>
              <a:t>格林大华资本对冲卖出期权的风险。</a:t>
            </a:r>
            <a:endParaRPr lang="en-US" altLang="zh-CN" sz="21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zh-CN" altLang="en-US" sz="2100" dirty="0"/>
              <a:t>到期行权。期权到期时如果具有内在价值，则格林大华资本支付相应价值。</a:t>
            </a:r>
          </a:p>
        </p:txBody>
      </p:sp>
    </p:spTree>
    <p:extLst>
      <p:ext uri="{BB962C8B-B14F-4D97-AF65-F5344CB8AC3E}">
        <p14:creationId xmlns:p14="http://schemas.microsoft.com/office/powerpoint/2010/main" val="3161923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.PPT封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696852" y="1612875"/>
            <a:ext cx="575029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>
                <a:ln w="11430"/>
                <a:solidFill>
                  <a:srgbClr val="EFB82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谢谢，请多指正！</a:t>
            </a:r>
            <a:endParaRPr lang="en-US" altLang="zh-CN" sz="5400" b="1" cap="none" spc="0" dirty="0">
              <a:ln w="11430"/>
              <a:solidFill>
                <a:srgbClr val="EFB82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175110-82BC-496E-AAA3-DFF2094E4768}"/>
              </a:ext>
            </a:extLst>
          </p:cNvPr>
          <p:cNvSpPr/>
          <p:nvPr/>
        </p:nvSpPr>
        <p:spPr>
          <a:xfrm>
            <a:off x="2419806" y="3789040"/>
            <a:ext cx="4304383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3200" b="1" cap="none" spc="0" dirty="0">
                <a:ln w="11430"/>
                <a:solidFill>
                  <a:srgbClr val="EFB82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场外衍生品咨询电话：</a:t>
            </a:r>
            <a:endParaRPr lang="en-US" altLang="zh-CN" sz="3200" b="1" cap="none" spc="0" dirty="0">
              <a:ln w="11430"/>
              <a:solidFill>
                <a:srgbClr val="EFB82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altLang="zh-CN" sz="3200" b="1" cap="none" spc="0" dirty="0">
                <a:ln w="11430"/>
                <a:solidFill>
                  <a:srgbClr val="EFB82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021 – 3812 6236</a:t>
            </a:r>
          </a:p>
          <a:p>
            <a:pPr algn="ctr"/>
            <a:r>
              <a:rPr lang="en-US" altLang="zh-CN" sz="3200" b="1" dirty="0">
                <a:ln w="11430"/>
                <a:solidFill>
                  <a:srgbClr val="EFB82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13501723181</a:t>
            </a:r>
            <a:endParaRPr lang="en-US" altLang="zh-CN" sz="3200" b="1" cap="none" spc="0" dirty="0">
              <a:ln w="11430"/>
              <a:solidFill>
                <a:srgbClr val="EFB82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544" y="836712"/>
            <a:ext cx="7239000" cy="698336"/>
          </a:xfrm>
        </p:spPr>
        <p:txBody>
          <a:bodyPr/>
          <a:lstStyle/>
          <a:p>
            <a:r>
              <a:rPr lang="zh-CN" altLang="en-US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期权与期货的区别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F34EE-3A63-4671-A968-5A41A90D00E5}" type="slidenum">
              <a:rPr lang="zh-CN" altLang="en-US" smtClean="0"/>
              <a:pPr>
                <a:defRPr/>
              </a:pPr>
              <a:t>3</a:t>
            </a:fld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794259"/>
              </p:ext>
            </p:extLst>
          </p:nvPr>
        </p:nvGraphicFramePr>
        <p:xfrm>
          <a:off x="0" y="1700808"/>
          <a:ext cx="9144000" cy="5321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9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6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期货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期权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zh-CN" altLang="en-US" sz="1900" dirty="0"/>
                        <a:t>权利和义务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双向合同，交易双方都要交割或平仓对冲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单向合约，买方有履行合约的权利而不必承担履行义务</a:t>
                      </a:r>
                      <a:endParaRPr lang="zh-CN" alt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zh-CN" alt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履约保证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买卖双方都要缴纳履约保证金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期权买方不需要缴纳保证金</a:t>
                      </a:r>
                      <a:endParaRPr lang="zh-CN" alt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zh-CN" alt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现金流转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买卖双方不发生现金划转，但都要交纳初始保证金，交易期间保证金账户余额会变化，低于维持保证金时需追加保证金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买方须向卖方支付权利金；卖方交易保证金不断变化</a:t>
                      </a:r>
                      <a:endParaRPr lang="zh-CN" alt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zh-CN" altLang="en-US" sz="1900" dirty="0"/>
                        <a:t>风险特征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交易双方都面临着无限收益和无限亏损的可能。</a:t>
                      </a:r>
                      <a:endParaRPr lang="zh-CN" alt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期权买方的最大收益是变化的，最大亏损只限于期权费；卖方则相反</a:t>
                      </a:r>
                      <a:endParaRPr lang="zh-CN" alt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zh-CN" altLang="en-US" sz="1900" dirty="0"/>
                        <a:t>保值效果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/>
                        <a:t>锁定价格：在避免价格不利变动造成的损失的同时，也必须放弃若价格有利变动可能获得的利益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/>
                        <a:t>建立价格上限和</a:t>
                      </a:r>
                      <a:r>
                        <a:rPr lang="en-US" altLang="zh-CN" sz="1900" dirty="0"/>
                        <a:t>/</a:t>
                      </a:r>
                      <a:r>
                        <a:rPr lang="zh-CN" altLang="en-US" sz="1900" dirty="0"/>
                        <a:t>或价格下限：若价格发生不利变动，可通过执行期权来避免损失；若价格发生有利变动，可通过放弃期权来保护利益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r>
                        <a:rPr lang="zh-CN" altLang="en-US" sz="1900" dirty="0"/>
                        <a:t>合约数量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/>
                        <a:t>每个合约月份只有一个合约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900" dirty="0"/>
                        <a:t>每个合约月份有多个合约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4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.PPT内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305775" y="1088864"/>
            <a:ext cx="8707759" cy="1080021"/>
          </a:xfrm>
        </p:spPr>
        <p:txBody>
          <a:bodyPr/>
          <a:lstStyle/>
          <a:p>
            <a:pPr algn="ctr" eaLnBrk="1" hangingPunct="1"/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</a:rPr>
              <a:t>期权</a:t>
            </a:r>
            <a:r>
              <a:rPr lang="zh-CN" altLang="en-US" sz="3200" dirty="0">
                <a:solidFill>
                  <a:schemeClr val="tx1"/>
                </a:solidFill>
                <a:latin typeface="+mj-ea"/>
              </a:rPr>
              <a:t>与期货套保效果对比图</a:t>
            </a:r>
            <a:endParaRPr lang="zh-CN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2925" y="24209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sz="3600" dirty="0"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zh-CN" sz="3600" dirty="0"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zh-CN" sz="3600" dirty="0"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zh-CN" sz="3600" dirty="0">
              <a:latin typeface="+mj-ea"/>
              <a:ea typeface="+mj-ea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altLang="zh-CN" sz="3600" dirty="0"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endParaRPr lang="en-US" altLang="zh-CN" sz="3600" dirty="0"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890106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50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模式</a:t>
            </a:r>
            <a:r>
              <a:rPr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：利用场外期权为产品或原料进行保值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690792"/>
            <a:ext cx="5012053" cy="48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案例：焦化企业买入焦煤看涨期权，规避原材料上涨风险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4330824" cy="24482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zh-CN" altLang="zh-CN" dirty="0"/>
              <a:t> </a:t>
            </a:r>
            <a:r>
              <a:rPr lang="en-US" altLang="zh-CN" sz="2500" dirty="0"/>
              <a:t>2016</a:t>
            </a:r>
            <a:r>
              <a:rPr lang="zh-CN" altLang="en-US" sz="2500" dirty="0"/>
              <a:t>年</a:t>
            </a:r>
            <a:r>
              <a:rPr lang="en-US" altLang="zh-CN" sz="2400" dirty="0"/>
              <a:t>10</a:t>
            </a:r>
            <a:r>
              <a:rPr lang="zh-CN" altLang="zh-CN" sz="2400" dirty="0"/>
              <a:t>月</a:t>
            </a:r>
            <a:r>
              <a:rPr lang="en-US" altLang="zh-CN" sz="2400" dirty="0"/>
              <a:t>19</a:t>
            </a:r>
            <a:r>
              <a:rPr lang="zh-CN" altLang="zh-CN" sz="2400" dirty="0"/>
              <a:t>日，焦煤价格上涨至</a:t>
            </a:r>
            <a:r>
              <a:rPr lang="en-US" altLang="zh-CN" sz="2400" dirty="0"/>
              <a:t>1200</a:t>
            </a:r>
            <a:r>
              <a:rPr lang="zh-CN" altLang="zh-CN" sz="2400" dirty="0"/>
              <a:t>元</a:t>
            </a:r>
            <a:r>
              <a:rPr lang="en-US" altLang="zh-CN" sz="2400" dirty="0"/>
              <a:t>/</a:t>
            </a:r>
            <a:r>
              <a:rPr lang="zh-CN" altLang="zh-CN" sz="2400" dirty="0"/>
              <a:t>吨时，某焦化企业预计未来一个月焦煤价格会继续上涨，想锁定采购成本。</a:t>
            </a:r>
            <a:endParaRPr lang="en-US" altLang="zh-CN" sz="2400" dirty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zh-CN" sz="2400" dirty="0"/>
              <a:t>该企业买入</a:t>
            </a:r>
            <a:r>
              <a:rPr lang="en-US" altLang="zh-CN" sz="2400" dirty="0"/>
              <a:t>1</a:t>
            </a:r>
            <a:r>
              <a:rPr lang="zh-CN" altLang="zh-CN" sz="2400" dirty="0"/>
              <a:t>个月期限，</a:t>
            </a:r>
            <a:r>
              <a:rPr lang="zh-CN" altLang="en-US" sz="2400" dirty="0"/>
              <a:t>标的为</a:t>
            </a:r>
            <a:r>
              <a:rPr lang="en-US" altLang="zh-CN" sz="2400" dirty="0"/>
              <a:t>JM1701</a:t>
            </a:r>
            <a:r>
              <a:rPr lang="zh-CN" altLang="en-US" sz="2400" dirty="0"/>
              <a:t>，</a:t>
            </a:r>
            <a:r>
              <a:rPr lang="zh-CN" altLang="zh-CN" sz="2400" dirty="0"/>
              <a:t>行权价为</a:t>
            </a:r>
            <a:r>
              <a:rPr lang="en-US" altLang="zh-CN" sz="2400" dirty="0"/>
              <a:t>1250</a:t>
            </a:r>
            <a:r>
              <a:rPr lang="zh-CN" altLang="zh-CN" sz="2400" dirty="0"/>
              <a:t>的看涨期权，期权价格为</a:t>
            </a:r>
            <a:r>
              <a:rPr lang="en-US" altLang="zh-CN" sz="2400" dirty="0"/>
              <a:t>22</a:t>
            </a:r>
            <a:r>
              <a:rPr lang="zh-CN" altLang="zh-CN" sz="2400" dirty="0"/>
              <a:t>元</a:t>
            </a:r>
            <a:r>
              <a:rPr lang="en-US" altLang="zh-CN" sz="2400" dirty="0"/>
              <a:t>/</a:t>
            </a:r>
            <a:r>
              <a:rPr lang="zh-CN" altLang="zh-CN" sz="2400" dirty="0"/>
              <a:t>吨。</a:t>
            </a:r>
            <a:endParaRPr lang="zh-CN" altLang="en-US" sz="1800" dirty="0"/>
          </a:p>
        </p:txBody>
      </p:sp>
      <p:pic>
        <p:nvPicPr>
          <p:cNvPr id="4" name="图片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2"/>
          <p:cNvSpPr txBox="1">
            <a:spLocks/>
          </p:cNvSpPr>
          <p:nvPr/>
        </p:nvSpPr>
        <p:spPr bwMode="auto">
          <a:xfrm>
            <a:off x="457200" y="4581128"/>
            <a:ext cx="82296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zh-CN" altLang="zh-CN" dirty="0"/>
              <a:t>若到期</a:t>
            </a:r>
            <a:r>
              <a:rPr lang="en-US" altLang="zh-CN" dirty="0"/>
              <a:t>JM1701</a:t>
            </a:r>
            <a:r>
              <a:rPr lang="zh-CN" altLang="zh-CN" dirty="0"/>
              <a:t>小于</a:t>
            </a:r>
            <a:r>
              <a:rPr lang="en-US" altLang="zh-CN" dirty="0"/>
              <a:t>1250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吨，期权无价值，企业仅亏损期权费</a:t>
            </a:r>
            <a:r>
              <a:rPr lang="en-US" altLang="zh-CN" dirty="0"/>
              <a:t>22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吨。企业可以继续以低价格采购焦煤。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zh-CN" altLang="zh-CN" dirty="0"/>
              <a:t>若到期</a:t>
            </a:r>
            <a:r>
              <a:rPr lang="en-US" altLang="zh-CN" dirty="0"/>
              <a:t>JM1701</a:t>
            </a:r>
            <a:r>
              <a:rPr lang="zh-CN" altLang="zh-CN" dirty="0"/>
              <a:t>大于</a:t>
            </a:r>
            <a:r>
              <a:rPr lang="en-US" altLang="zh-CN" dirty="0"/>
              <a:t>1250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吨，期权价值为：焦煤价格</a:t>
            </a:r>
            <a:r>
              <a:rPr lang="en-US" altLang="zh-CN" dirty="0"/>
              <a:t>-1250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吨。比如一个月后焦煤价格为</a:t>
            </a:r>
            <a:r>
              <a:rPr lang="en-US" altLang="zh-CN" dirty="0"/>
              <a:t>1500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吨，则企业获得补偿：</a:t>
            </a:r>
            <a:r>
              <a:rPr lang="en-US" altLang="zh-CN" dirty="0"/>
              <a:t>1500-1250=250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吨。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UcPeriod"/>
            </a:pPr>
            <a:r>
              <a:rPr lang="zh-CN" altLang="zh-CN" dirty="0"/>
              <a:t>盈亏平衡点：行权价格</a:t>
            </a:r>
            <a:r>
              <a:rPr lang="en-US" altLang="zh-CN" dirty="0"/>
              <a:t>+</a:t>
            </a:r>
            <a:r>
              <a:rPr lang="zh-CN" altLang="zh-CN" dirty="0"/>
              <a:t>期权费，此例为</a:t>
            </a:r>
            <a:r>
              <a:rPr lang="en-US" altLang="zh-CN" dirty="0"/>
              <a:t>1250+22=1277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吨，即焦煤在此价格之上时，企业有净获利。</a:t>
            </a:r>
            <a:endParaRPr lang="en-US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387265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980728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zh-CN" altLang="en-US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案例：焦化企业买入焦炭熊市价差期权，规避产品价格下行风险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4978896" cy="2852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zh-CN" sz="2000" dirty="0"/>
              <a:t> </a:t>
            </a:r>
            <a:r>
              <a:rPr lang="en-US" altLang="zh-CN" sz="2000" dirty="0"/>
              <a:t>2016</a:t>
            </a:r>
            <a:r>
              <a:rPr lang="zh-CN" altLang="en-US" sz="2000" dirty="0"/>
              <a:t>年</a:t>
            </a:r>
            <a:r>
              <a:rPr lang="en-US" altLang="zh-CN" sz="2000" dirty="0"/>
              <a:t>11</a:t>
            </a:r>
            <a:r>
              <a:rPr lang="zh-CN" altLang="zh-CN" sz="2000" dirty="0"/>
              <a:t>月</a:t>
            </a:r>
            <a:r>
              <a:rPr lang="en-US" altLang="zh-CN" sz="2000" dirty="0"/>
              <a:t>15</a:t>
            </a:r>
            <a:r>
              <a:rPr lang="zh-CN" altLang="zh-CN" sz="2000" dirty="0"/>
              <a:t>日焦炭期货价格大幅下跌，某焦化企业担心价格出现调整，但预期下跌幅度不会很大，既想规避下跌风险，又想控制期权费用。</a:t>
            </a:r>
            <a:endParaRPr lang="en-US" altLang="zh-CN" sz="2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zh-CN" altLang="zh-CN" sz="2000" dirty="0"/>
              <a:t>企业买入熊市价差期权：在</a:t>
            </a:r>
            <a:r>
              <a:rPr lang="en-US" altLang="zh-CN" sz="2000" dirty="0"/>
              <a:t>J1705</a:t>
            </a:r>
            <a:r>
              <a:rPr lang="zh-CN" altLang="zh-CN" sz="2000" dirty="0"/>
              <a:t>价格为</a:t>
            </a:r>
            <a:r>
              <a:rPr lang="en-US" altLang="zh-CN" sz="2000" dirty="0"/>
              <a:t>1800</a:t>
            </a:r>
            <a:r>
              <a:rPr lang="zh-CN" altLang="zh-CN" sz="2000" dirty="0"/>
              <a:t>元</a:t>
            </a:r>
            <a:r>
              <a:rPr lang="en-US" altLang="zh-CN" sz="2000" dirty="0"/>
              <a:t>/</a:t>
            </a:r>
            <a:r>
              <a:rPr lang="zh-CN" altLang="zh-CN" sz="2000" dirty="0"/>
              <a:t>吨时，买入行权价</a:t>
            </a:r>
            <a:r>
              <a:rPr lang="en-US" altLang="zh-CN" sz="2000" dirty="0"/>
              <a:t>1750</a:t>
            </a:r>
            <a:r>
              <a:rPr lang="zh-CN" altLang="zh-CN" sz="2000" dirty="0"/>
              <a:t>的看跌期权，同时卖出一个行权价</a:t>
            </a:r>
            <a:r>
              <a:rPr lang="en-US" altLang="zh-CN" sz="2000" dirty="0"/>
              <a:t>1600</a:t>
            </a:r>
            <a:r>
              <a:rPr lang="zh-CN" altLang="zh-CN" sz="2000" dirty="0"/>
              <a:t>的看跌期权，期限都是</a:t>
            </a:r>
            <a:r>
              <a:rPr lang="en-US" altLang="zh-CN" sz="2000" dirty="0"/>
              <a:t>1</a:t>
            </a:r>
            <a:r>
              <a:rPr lang="zh-CN" altLang="zh-CN" sz="2000" dirty="0"/>
              <a:t>个月。该价差组合</a:t>
            </a:r>
            <a:r>
              <a:rPr lang="zh-CN" altLang="en-US" sz="2000" dirty="0"/>
              <a:t>成本</a:t>
            </a:r>
            <a:r>
              <a:rPr lang="zh-CN" altLang="zh-CN" sz="2000" dirty="0"/>
              <a:t>为</a:t>
            </a:r>
            <a:r>
              <a:rPr lang="en-US" altLang="zh-CN" sz="2000" dirty="0"/>
              <a:t>31.5</a:t>
            </a:r>
            <a:r>
              <a:rPr lang="zh-CN" altLang="zh-CN" sz="2000" dirty="0"/>
              <a:t>元</a:t>
            </a:r>
            <a:r>
              <a:rPr lang="en-US" altLang="zh-CN" sz="2000" dirty="0"/>
              <a:t>/</a:t>
            </a:r>
            <a:r>
              <a:rPr lang="zh-CN" altLang="zh-CN" sz="2000" dirty="0"/>
              <a:t>吨</a:t>
            </a:r>
            <a:r>
              <a:rPr lang="zh-CN" altLang="en-US" sz="2000" dirty="0"/>
              <a:t>。</a:t>
            </a: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3407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57200" y="4841776"/>
            <a:ext cx="84582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zh-CN" altLang="zh-CN" dirty="0"/>
              <a:t>若价格小于</a:t>
            </a:r>
            <a:r>
              <a:rPr lang="en-US" altLang="zh-CN" dirty="0"/>
              <a:t>1600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吨，期权价值</a:t>
            </a:r>
            <a:r>
              <a:rPr lang="en-US" altLang="zh-CN" dirty="0"/>
              <a:t>150</a:t>
            </a:r>
            <a:r>
              <a:rPr lang="zh-CN" altLang="zh-CN" dirty="0"/>
              <a:t>元，减去成本后企业净获利</a:t>
            </a:r>
            <a:r>
              <a:rPr lang="en-US" altLang="zh-CN" dirty="0"/>
              <a:t>118.5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吨。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zh-CN" altLang="zh-CN" dirty="0"/>
              <a:t>若价格大于</a:t>
            </a:r>
            <a:r>
              <a:rPr lang="en-US" altLang="zh-CN" dirty="0"/>
              <a:t>1600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吨且小于</a:t>
            </a:r>
            <a:r>
              <a:rPr lang="en-US" altLang="zh-CN" dirty="0"/>
              <a:t>1750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吨时，企业损益为</a:t>
            </a:r>
            <a:r>
              <a:rPr lang="en-US" altLang="zh-CN" dirty="0"/>
              <a:t>1918.5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</a:t>
            </a:r>
            <a:r>
              <a:rPr lang="en-US" altLang="zh-CN" dirty="0"/>
              <a:t>-</a:t>
            </a:r>
            <a:r>
              <a:rPr lang="zh-CN" altLang="zh-CN" dirty="0"/>
              <a:t>焦炭价格，盈亏平衡点为</a:t>
            </a:r>
            <a:r>
              <a:rPr lang="en-US" altLang="zh-CN" dirty="0"/>
              <a:t>1918.5</a:t>
            </a:r>
            <a:r>
              <a:rPr lang="zh-CN" altLang="zh-CN" dirty="0"/>
              <a:t>元。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lphaUcPeriod"/>
            </a:pPr>
            <a:r>
              <a:rPr lang="zh-CN" altLang="zh-CN" dirty="0"/>
              <a:t>若价格大于</a:t>
            </a:r>
            <a:r>
              <a:rPr lang="en-US" altLang="zh-CN" dirty="0"/>
              <a:t>1750</a:t>
            </a:r>
            <a:r>
              <a:rPr lang="zh-CN" altLang="zh-CN" dirty="0"/>
              <a:t>元每吨时，期权无价值，企业仅亏损期权费</a:t>
            </a:r>
            <a:r>
              <a:rPr lang="en-US" altLang="zh-CN" dirty="0"/>
              <a:t>31.5</a:t>
            </a:r>
            <a:r>
              <a:rPr lang="zh-CN" altLang="zh-CN" dirty="0"/>
              <a:t>元</a:t>
            </a:r>
            <a:r>
              <a:rPr lang="en-US" altLang="zh-CN" dirty="0"/>
              <a:t>/</a:t>
            </a:r>
            <a:r>
              <a:rPr lang="zh-CN" altLang="zh-CN" dirty="0"/>
              <a:t>吨，同时继续以高价格出售现货。</a:t>
            </a:r>
            <a:endParaRPr lang="en-US" altLang="zh-CN" sz="2400" kern="0" dirty="0"/>
          </a:p>
        </p:txBody>
      </p:sp>
    </p:spTree>
    <p:extLst>
      <p:ext uri="{BB962C8B-B14F-4D97-AF65-F5344CB8AC3E}">
        <p14:creationId xmlns:p14="http://schemas.microsoft.com/office/powerpoint/2010/main" val="3052674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模式</a:t>
            </a:r>
            <a:r>
              <a:rPr lang="en-US" altLang="zh-C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：利用场外期权将产品价格锁定在一个区间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29803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/>
              <a:t>2016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月，铁矿石</a:t>
            </a:r>
            <a:r>
              <a:rPr lang="en-US" altLang="zh-CN" dirty="0"/>
              <a:t>I1705</a:t>
            </a:r>
            <a:r>
              <a:rPr lang="zh-CN" altLang="en-US" dirty="0"/>
              <a:t>合约涨至</a:t>
            </a:r>
            <a:r>
              <a:rPr lang="en-US" altLang="zh-CN" dirty="0"/>
              <a:t>700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吨，价格对铁矿石企业较为有利。企业预计上涨空间有限，希望将价格锁定在</a:t>
            </a:r>
            <a:r>
              <a:rPr lang="en-US" altLang="zh-CN" dirty="0"/>
              <a:t>650-750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吨之间，加大贸易量。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100" b="1" dirty="0"/>
              <a:t>解决方案：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dirty="0"/>
              <a:t>与风险管理公司进行一笔为期</a:t>
            </a:r>
            <a:r>
              <a:rPr lang="en-US" altLang="zh-CN" dirty="0"/>
              <a:t>1</a:t>
            </a:r>
            <a:r>
              <a:rPr lang="zh-CN" altLang="en-US" dirty="0"/>
              <a:t>个月的场外交易，买入“领子”期权组合，支付费用</a:t>
            </a:r>
            <a:r>
              <a:rPr lang="en-US" altLang="zh-CN" dirty="0"/>
              <a:t>4.5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吨。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dirty="0"/>
              <a:t>如果铁矿石低于</a:t>
            </a:r>
            <a:r>
              <a:rPr lang="en-US" altLang="zh-CN" dirty="0"/>
              <a:t>650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吨，企业获得全额补偿；如果高于</a:t>
            </a:r>
            <a:r>
              <a:rPr lang="en-US" altLang="zh-CN" dirty="0"/>
              <a:t>750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吨，企业全额补偿风险管理公司。</a:t>
            </a:r>
            <a:endParaRPr lang="en-US" altLang="zh-CN" dirty="0"/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70706"/>
            <a:ext cx="3456384" cy="203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57200" y="4825127"/>
            <a:ext cx="4690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注：企业相当于买入执行价为</a:t>
            </a:r>
            <a:r>
              <a:rPr lang="en-US" altLang="zh-CN" sz="2000" dirty="0"/>
              <a:t>650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吨的看跌期权，支出</a:t>
            </a:r>
            <a:r>
              <a:rPr lang="en-US" altLang="zh-CN" sz="2000" dirty="0"/>
              <a:t>25.7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吨，卖出执行价为</a:t>
            </a:r>
            <a:r>
              <a:rPr lang="en-US" altLang="zh-CN" sz="2000" dirty="0"/>
              <a:t>750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吨的看涨期权，收入</a:t>
            </a:r>
            <a:r>
              <a:rPr lang="en-US" altLang="zh-CN" sz="2000" dirty="0"/>
              <a:t>21.2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吨，净支付期权费</a:t>
            </a:r>
            <a:r>
              <a:rPr lang="en-US" altLang="zh-CN" sz="2000" dirty="0"/>
              <a:t>4.5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吨。如果期限为</a:t>
            </a:r>
            <a:r>
              <a:rPr lang="en-US" altLang="zh-CN" sz="2000" dirty="0"/>
              <a:t>2</a:t>
            </a:r>
            <a:r>
              <a:rPr lang="zh-CN" altLang="en-US" sz="2000" dirty="0"/>
              <a:t>个月，则支出</a:t>
            </a:r>
            <a:r>
              <a:rPr lang="en-US" altLang="zh-CN" sz="2000" dirty="0"/>
              <a:t>43.5-37=6.5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</a:t>
            </a:r>
          </a:p>
        </p:txBody>
      </p:sp>
    </p:spTree>
    <p:extLst>
      <p:ext uri="{BB962C8B-B14F-4D97-AF65-F5344CB8AC3E}">
        <p14:creationId xmlns:p14="http://schemas.microsoft.com/office/powerpoint/2010/main" val="11763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AD245-773D-4D8C-A771-0BC90B21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模式</a:t>
            </a: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：钢厂利用场外期权锁定炼钢利润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EE42CA-78B2-4EC1-8B76-7E232EA5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r>
              <a:rPr lang="zh-CN" altLang="en-US" dirty="0"/>
              <a:t>约定吨钢利润指标</a:t>
            </a:r>
            <a:r>
              <a:rPr lang="en-US" altLang="zh-CN" dirty="0"/>
              <a:t>=RB-1.6I-0.5J-</a:t>
            </a:r>
            <a:r>
              <a:rPr lang="zh-CN" altLang="en-US" dirty="0"/>
              <a:t>常数，买入挂钩该指标的看跌期权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7A7108-7FCD-48DB-ADDD-945D7B970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06" y="1622205"/>
            <a:ext cx="8078188" cy="39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32814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8788</TotalTime>
  <Pages>0</Pages>
  <Words>1782</Words>
  <Characters>0</Characters>
  <Application>Microsoft Office PowerPoint</Application>
  <DocSecurity>0</DocSecurity>
  <PresentationFormat>全屏显示(4:3)</PresentationFormat>
  <Lines>0</Lines>
  <Paragraphs>175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黑体</vt:lpstr>
      <vt:lpstr>楷体</vt:lpstr>
      <vt:lpstr>宋体</vt:lpstr>
      <vt:lpstr>微软雅黑 Light</vt:lpstr>
      <vt:lpstr>Arial</vt:lpstr>
      <vt:lpstr>Calibri</vt:lpstr>
      <vt:lpstr>Times New Roman</vt:lpstr>
      <vt:lpstr>Wingdings</vt:lpstr>
      <vt:lpstr>默认设计模板</vt:lpstr>
      <vt:lpstr>大宗商品企业如何利用期权</vt:lpstr>
      <vt:lpstr>内  容</vt:lpstr>
      <vt:lpstr>期权与期货的区别</vt:lpstr>
      <vt:lpstr>期权与期货套保效果对比图</vt:lpstr>
      <vt:lpstr>模式1：利用场外期权为产品或原料进行保值</vt:lpstr>
      <vt:lpstr>案例：焦化企业买入焦煤看涨期权，规避原材料上涨风险</vt:lpstr>
      <vt:lpstr>案例：焦化企业买入焦炭熊市价差期权，规避产品价格下行风险</vt:lpstr>
      <vt:lpstr>模式2：利用场外期权将产品价格锁定在一个区间</vt:lpstr>
      <vt:lpstr>模式3：钢厂利用场外期权锁定炼钢利润</vt:lpstr>
      <vt:lpstr>模式4：钢贸企业在期货大幅贴水情况下用场外期权避险</vt:lpstr>
      <vt:lpstr>模式5：仓单服务+场外期权</vt:lpstr>
      <vt:lpstr>PowerPoint 演示文稿</vt:lpstr>
      <vt:lpstr>模式7：基差贸易+场外期权</vt:lpstr>
      <vt:lpstr>模式8：保险+期货</vt:lpstr>
      <vt:lpstr>内  容</vt:lpstr>
      <vt:lpstr>模式9：卖出原材料虚值看跌期权，摊低采购成本</vt:lpstr>
      <vt:lpstr>模式10：卖出成品虚值看涨期权，增厚收益</vt:lpstr>
      <vt:lpstr>内  容</vt:lpstr>
      <vt:lpstr>保息进取获利（内嵌看涨期权）</vt:lpstr>
      <vt:lpstr>结构化产品的风险收益水平</vt:lpstr>
      <vt:lpstr>结构化产品特点</vt:lpstr>
      <vt:lpstr>为什么投资结构化产品</vt:lpstr>
      <vt:lpstr>附：场外期权业务准备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主标题位置（黑体-44号大小-文字居中-白色）</dc:title>
  <dc:creator>Z</dc:creator>
  <cp:lastModifiedBy>Guo Liyuan</cp:lastModifiedBy>
  <cp:revision>391</cp:revision>
  <dcterms:created xsi:type="dcterms:W3CDTF">2012-06-06T01:30:27Z</dcterms:created>
  <dcterms:modified xsi:type="dcterms:W3CDTF">2019-11-07T08:22:19Z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